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6"/>
  </p:notesMasterIdLst>
  <p:sldIdLst>
    <p:sldId id="315" r:id="rId6"/>
    <p:sldId id="256" r:id="rId7"/>
    <p:sldId id="291" r:id="rId8"/>
    <p:sldId id="316" r:id="rId9"/>
    <p:sldId id="331" r:id="rId10"/>
    <p:sldId id="321" r:id="rId11"/>
    <p:sldId id="318" r:id="rId12"/>
    <p:sldId id="337" r:id="rId13"/>
    <p:sldId id="339" r:id="rId14"/>
    <p:sldId id="340" r:id="rId15"/>
    <p:sldId id="336" r:id="rId16"/>
    <p:sldId id="335" r:id="rId17"/>
    <p:sldId id="322" r:id="rId18"/>
    <p:sldId id="305" r:id="rId19"/>
    <p:sldId id="332" r:id="rId20"/>
    <p:sldId id="341" r:id="rId21"/>
    <p:sldId id="285" r:id="rId22"/>
    <p:sldId id="342" r:id="rId23"/>
    <p:sldId id="346" r:id="rId24"/>
    <p:sldId id="319" r:id="rId25"/>
    <p:sldId id="344" r:id="rId26"/>
    <p:sldId id="306" r:id="rId27"/>
    <p:sldId id="313" r:id="rId28"/>
    <p:sldId id="338" r:id="rId29"/>
    <p:sldId id="311" r:id="rId30"/>
    <p:sldId id="310" r:id="rId31"/>
    <p:sldId id="333" r:id="rId32"/>
    <p:sldId id="286" r:id="rId33"/>
    <p:sldId id="320" r:id="rId34"/>
    <p:sldId id="29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i Samuel" initials="LS" lastIdx="26" clrIdx="0">
    <p:extLst>
      <p:ext uri="{19B8F6BF-5375-455C-9EA6-DF929625EA0E}">
        <p15:presenceInfo xmlns:p15="http://schemas.microsoft.com/office/powerpoint/2012/main" userId="S::laci.samuel@foundationprogramme.nhs.uk::f53ab4a3-3677-4e82-b8aa-f223e7e019ff" providerId="AD"/>
      </p:ext>
    </p:extLst>
  </p:cmAuthor>
  <p:cmAuthor id="2" name="Ellie Walsh" initials="EW" lastIdx="3" clrIdx="1">
    <p:extLst>
      <p:ext uri="{19B8F6BF-5375-455C-9EA6-DF929625EA0E}">
        <p15:presenceInfo xmlns:p15="http://schemas.microsoft.com/office/powerpoint/2012/main" userId="S::ellie.walsh@foundationprogramme.nhs.uk::8d25a73b-6787-41ab-b22b-0f96966e5d69" providerId="AD"/>
      </p:ext>
    </p:extLst>
  </p:cmAuthor>
  <p:cmAuthor id="3" name="Samantha Simpson" initials="SS" lastIdx="5" clrIdx="2">
    <p:extLst>
      <p:ext uri="{19B8F6BF-5375-455C-9EA6-DF929625EA0E}">
        <p15:presenceInfo xmlns:p15="http://schemas.microsoft.com/office/powerpoint/2012/main" userId="S::samantha.simpson@foundationprogramme.nhs.uk::b7c1ca76-7551-4221-8f87-137aca8cbb96" providerId="AD"/>
      </p:ext>
    </p:extLst>
  </p:cmAuthor>
  <p:cmAuthor id="4" name="Eliza Zeb" initials="EZ" lastIdx="12" clrIdx="3">
    <p:extLst>
      <p:ext uri="{19B8F6BF-5375-455C-9EA6-DF929625EA0E}">
        <p15:presenceInfo xmlns:p15="http://schemas.microsoft.com/office/powerpoint/2012/main" userId="S::Eliza.Zeb@foundationprogramme.nhs.uk::753ebcf9-c869-43d8-aad5-7704f9252e61" providerId="AD"/>
      </p:ext>
    </p:extLst>
  </p:cmAuthor>
  <p:cmAuthor id="5" name="Kata Varnai" initials="KV" lastIdx="5" clrIdx="4">
    <p:extLst>
      <p:ext uri="{19B8F6BF-5375-455C-9EA6-DF929625EA0E}">
        <p15:presenceInfo xmlns:p15="http://schemas.microsoft.com/office/powerpoint/2012/main" userId="S::kata.varnai@foundationprogramme.nhs.uk::ee42c57f-d4bc-4ad1-bf02-98d3cecff10d" providerId="AD"/>
      </p:ext>
    </p:extLst>
  </p:cmAuthor>
  <p:cmAuthor id="6" name="Crystal Maragh" initials="CM" lastIdx="1" clrIdx="5">
    <p:extLst>
      <p:ext uri="{19B8F6BF-5375-455C-9EA6-DF929625EA0E}">
        <p15:presenceInfo xmlns:p15="http://schemas.microsoft.com/office/powerpoint/2012/main" userId="S::Crystal.Maragh@foundationprogramme.nhs.uk::fedc0039-911f-4d48-913e-b4d5946d57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B5BE0E"/>
    <a:srgbClr val="8CB7E3"/>
    <a:srgbClr val="B9B9B9"/>
    <a:srgbClr val="CBD500"/>
    <a:srgbClr val="A3A0A0"/>
    <a:srgbClr val="AD4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hyperlink" Target="https://foundationprogramme.nhs.uk/programmes/2-year-foundation-programme/" TargetMode="Externa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diagrams/_rels/data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hyperlink" Target="https://foundationprogramme.nhs.uk/resources/preparing-for-f1/"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foundationprogramme.nhs.uk/programmes/2-year-foundation-programme/ukfp/"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8.png"/><Relationship Id="rId5" Type="http://schemas.openxmlformats.org/officeDocument/2006/relationships/hyperlink" Target="https://foundationprogramme.nhs.uk/programmes/2-year-foundation-programme/" TargetMode="External"/><Relationship Id="rId4" Type="http://schemas.openxmlformats.org/officeDocument/2006/relationships/image" Target="../media/image7.svg"/><Relationship Id="rId9"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1.xml.rels><?xml version="1.0" encoding="UTF-8" standalone="yes"?>
<Relationships xmlns="http://schemas.openxmlformats.org/package/2006/relationships"><Relationship Id="rId3" Type="http://schemas.openxmlformats.org/officeDocument/2006/relationships/hyperlink" Target="https://foundationprogramme.nhs.uk/resources/preparing-for-f1/" TargetMode="External"/><Relationship Id="rId2" Type="http://schemas.openxmlformats.org/officeDocument/2006/relationships/image" Target="../media/image45.svg"/><Relationship Id="rId1" Type="http://schemas.openxmlformats.org/officeDocument/2006/relationships/image" Target="../media/image44.png"/></Relationships>
</file>

<file path=ppt/diagrams/_rels/drawing6.xml.rels><?xml version="1.0" encoding="UTF-8" standalone="yes"?>
<Relationships xmlns="http://schemas.openxmlformats.org/package/2006/relationships"><Relationship Id="rId1" Type="http://schemas.openxmlformats.org/officeDocument/2006/relationships/hyperlink" Target="https://foundationprogramme.nhs.uk/programmes/2-year-foundation-programme/ukfp/"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355C7-9D81-4AA0-AD1B-5455048183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2E863DB-E5FC-4745-923A-5B473DA22553}">
      <dgm:prSet/>
      <dgm:spPr/>
      <dgm:t>
        <a:bodyPr/>
        <a:lstStyle/>
        <a:p>
          <a:pPr>
            <a:lnSpc>
              <a:spcPct val="100000"/>
            </a:lnSpc>
          </a:pPr>
          <a:r>
            <a:rPr lang="en-US"/>
            <a:t>Do not leave your application to the last minute! Late applications are not accepted under any circumstances</a:t>
          </a:r>
        </a:p>
      </dgm:t>
    </dgm:pt>
    <dgm:pt modelId="{F1186802-4276-4F1D-A940-2DBCD09BDE26}" type="parTrans" cxnId="{76B9369D-8F8A-4D22-9B24-5B8BA506FE62}">
      <dgm:prSet/>
      <dgm:spPr/>
      <dgm:t>
        <a:bodyPr/>
        <a:lstStyle/>
        <a:p>
          <a:endParaRPr lang="en-US"/>
        </a:p>
      </dgm:t>
    </dgm:pt>
    <dgm:pt modelId="{ADF13568-7F92-4ADE-9CB7-8DFF398E7334}" type="sibTrans" cxnId="{76B9369D-8F8A-4D22-9B24-5B8BA506FE62}">
      <dgm:prSet/>
      <dgm:spPr/>
      <dgm:t>
        <a:bodyPr/>
        <a:lstStyle/>
        <a:p>
          <a:endParaRPr lang="en-US"/>
        </a:p>
      </dgm:t>
    </dgm:pt>
    <dgm:pt modelId="{3DFB510C-7E1D-47CC-84E0-674E59B44EB3}">
      <dgm:prSet/>
      <dgm:spPr/>
      <dgm:t>
        <a:bodyPr/>
        <a:lstStyle/>
        <a:p>
          <a:pPr>
            <a:lnSpc>
              <a:spcPct val="100000"/>
            </a:lnSpc>
          </a:pPr>
          <a:r>
            <a:rPr lang="en-US"/>
            <a:t>Read the </a:t>
          </a:r>
          <a:r>
            <a:rPr lang="en-US">
              <a:hlinkClick xmlns:r="http://schemas.openxmlformats.org/officeDocument/2006/relationships" r:id="rId1"/>
            </a:rPr>
            <a:t>Applicants’ Handbook </a:t>
          </a:r>
          <a:r>
            <a:rPr lang="en-US">
              <a:latin typeface="Calibri"/>
              <a:hlinkClick xmlns:r="http://schemas.openxmlformats.org/officeDocument/2006/relationships" r:id="rId1"/>
            </a:rPr>
            <a:t>and/or Eligibility Guidance </a:t>
          </a:r>
          <a:r>
            <a:rPr lang="en-US">
              <a:latin typeface="Calibri"/>
            </a:rPr>
            <a:t>multiple</a:t>
          </a:r>
          <a:r>
            <a:rPr lang="en-US"/>
            <a:t> times </a:t>
          </a:r>
        </a:p>
      </dgm:t>
    </dgm:pt>
    <dgm:pt modelId="{D50D6945-F033-49DA-B1B3-AE2533D0920A}" type="parTrans" cxnId="{5843EA56-0160-42C6-9D3A-E45D6D6683E4}">
      <dgm:prSet/>
      <dgm:spPr/>
      <dgm:t>
        <a:bodyPr/>
        <a:lstStyle/>
        <a:p>
          <a:endParaRPr lang="en-US"/>
        </a:p>
      </dgm:t>
    </dgm:pt>
    <dgm:pt modelId="{122FE455-CA1B-4E6F-AD5F-A5EF386F50D2}" type="sibTrans" cxnId="{5843EA56-0160-42C6-9D3A-E45D6D6683E4}">
      <dgm:prSet/>
      <dgm:spPr/>
      <dgm:t>
        <a:bodyPr/>
        <a:lstStyle/>
        <a:p>
          <a:endParaRPr lang="en-US"/>
        </a:p>
      </dgm:t>
    </dgm:pt>
    <dgm:pt modelId="{D33EBCBD-D47C-4B0A-B8B5-820F118C75DE}">
      <dgm:prSet/>
      <dgm:spPr/>
      <dgm:t>
        <a:bodyPr/>
        <a:lstStyle/>
        <a:p>
          <a:pPr>
            <a:lnSpc>
              <a:spcPct val="100000"/>
            </a:lnSpc>
          </a:pPr>
          <a:r>
            <a:rPr lang="en-US">
              <a:latin typeface="Calibri"/>
            </a:rPr>
            <a:t>Check your Oriel account and registered email address for updates regularly </a:t>
          </a:r>
          <a:endParaRPr lang="en-US"/>
        </a:p>
      </dgm:t>
    </dgm:pt>
    <dgm:pt modelId="{F0D5E058-C1FE-4A6B-961C-F4A20E827EE1}" type="parTrans" cxnId="{3D3BFF9D-418D-4BCF-BBF2-8A2FAB86B488}">
      <dgm:prSet/>
      <dgm:spPr/>
      <dgm:t>
        <a:bodyPr/>
        <a:lstStyle/>
        <a:p>
          <a:endParaRPr lang="en-US"/>
        </a:p>
      </dgm:t>
    </dgm:pt>
    <dgm:pt modelId="{92A90B24-6C16-411C-9143-FC21BE970784}" type="sibTrans" cxnId="{3D3BFF9D-418D-4BCF-BBF2-8A2FAB86B488}">
      <dgm:prSet/>
      <dgm:spPr/>
      <dgm:t>
        <a:bodyPr/>
        <a:lstStyle/>
        <a:p>
          <a:endParaRPr lang="en-US"/>
        </a:p>
      </dgm:t>
    </dgm:pt>
    <dgm:pt modelId="{A49C48F3-19D9-427F-B821-4CD9FA4D0FF3}">
      <dgm:prSet/>
      <dgm:spPr/>
      <dgm:t>
        <a:bodyPr/>
        <a:lstStyle/>
        <a:p>
          <a:pPr>
            <a:lnSpc>
              <a:spcPct val="100000"/>
            </a:lnSpc>
          </a:pPr>
          <a:r>
            <a:rPr lang="en-US"/>
            <a:t>Print/save the timeline </a:t>
          </a:r>
          <a:r>
            <a:rPr lang="en-US">
              <a:latin typeface="Calibri"/>
            </a:rPr>
            <a:t>and </a:t>
          </a:r>
          <a:r>
            <a:rPr lang="en-US"/>
            <a:t>add important dates to your diary. You need to be familiar with dates </a:t>
          </a:r>
          <a:r>
            <a:rPr lang="en-US">
              <a:latin typeface="Calibri"/>
            </a:rPr>
            <a:t>so you do </a:t>
          </a:r>
          <a:r>
            <a:rPr lang="en-US"/>
            <a:t>not miss important processes. </a:t>
          </a:r>
        </a:p>
      </dgm:t>
    </dgm:pt>
    <dgm:pt modelId="{C1A5536B-48DA-46F1-9EC4-7A7721292005}" type="parTrans" cxnId="{737F80AE-C85C-41F8-9008-B39FBC111671}">
      <dgm:prSet/>
      <dgm:spPr/>
      <dgm:t>
        <a:bodyPr/>
        <a:lstStyle/>
        <a:p>
          <a:endParaRPr lang="en-US"/>
        </a:p>
      </dgm:t>
    </dgm:pt>
    <dgm:pt modelId="{25E4358E-C064-421E-95E6-929E1D65AABA}" type="sibTrans" cxnId="{737F80AE-C85C-41F8-9008-B39FBC111671}">
      <dgm:prSet/>
      <dgm:spPr/>
      <dgm:t>
        <a:bodyPr/>
        <a:lstStyle/>
        <a:p>
          <a:endParaRPr lang="en-US"/>
        </a:p>
      </dgm:t>
    </dgm:pt>
    <dgm:pt modelId="{9CE24A22-54B0-4E1E-AF6D-F9C0C2FD5ABF}" type="pres">
      <dgm:prSet presAssocID="{76D355C7-9D81-4AA0-AD1B-545504818367}" presName="root" presStyleCnt="0">
        <dgm:presLayoutVars>
          <dgm:dir/>
          <dgm:resizeHandles val="exact"/>
        </dgm:presLayoutVars>
      </dgm:prSet>
      <dgm:spPr/>
    </dgm:pt>
    <dgm:pt modelId="{CCA9FD14-250C-4583-80B1-1E0BA91C7720}" type="pres">
      <dgm:prSet presAssocID="{F2E863DB-E5FC-4745-923A-5B473DA22553}" presName="compNode" presStyleCnt="0"/>
      <dgm:spPr/>
    </dgm:pt>
    <dgm:pt modelId="{350F0381-FA7B-49AB-B49F-740A1E2D2252}" type="pres">
      <dgm:prSet presAssocID="{F2E863DB-E5FC-4745-923A-5B473DA22553}" presName="bgRect" presStyleLbl="bgShp" presStyleIdx="0" presStyleCnt="4"/>
      <dgm:spPr/>
    </dgm:pt>
    <dgm:pt modelId="{BD325B76-CBC1-4E68-9D75-505015A65C1D}" type="pres">
      <dgm:prSet presAssocID="{F2E863DB-E5FC-4745-923A-5B473DA22553}"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ock"/>
        </a:ext>
      </dgm:extLst>
    </dgm:pt>
    <dgm:pt modelId="{19C3F026-BDC4-46ED-8CCF-C267E7AC6C6D}" type="pres">
      <dgm:prSet presAssocID="{F2E863DB-E5FC-4745-923A-5B473DA22553}" presName="spaceRect" presStyleCnt="0"/>
      <dgm:spPr/>
    </dgm:pt>
    <dgm:pt modelId="{ED9C262B-EE86-4EF4-B94D-266E15C52AA2}" type="pres">
      <dgm:prSet presAssocID="{F2E863DB-E5FC-4745-923A-5B473DA22553}" presName="parTx" presStyleLbl="revTx" presStyleIdx="0" presStyleCnt="4">
        <dgm:presLayoutVars>
          <dgm:chMax val="0"/>
          <dgm:chPref val="0"/>
        </dgm:presLayoutVars>
      </dgm:prSet>
      <dgm:spPr/>
    </dgm:pt>
    <dgm:pt modelId="{D154D317-1FA2-4E25-9378-415CE68ACEFD}" type="pres">
      <dgm:prSet presAssocID="{ADF13568-7F92-4ADE-9CB7-8DFF398E7334}" presName="sibTrans" presStyleCnt="0"/>
      <dgm:spPr/>
    </dgm:pt>
    <dgm:pt modelId="{DB3978F8-3C29-45B4-AC53-EBBF0DF2F985}" type="pres">
      <dgm:prSet presAssocID="{3DFB510C-7E1D-47CC-84E0-674E59B44EB3}" presName="compNode" presStyleCnt="0"/>
      <dgm:spPr/>
    </dgm:pt>
    <dgm:pt modelId="{63BA0D8D-C2D8-4F64-94B9-F71AE62B653D}" type="pres">
      <dgm:prSet presAssocID="{3DFB510C-7E1D-47CC-84E0-674E59B44EB3}" presName="bgRect" presStyleLbl="bgShp" presStyleIdx="1" presStyleCnt="4"/>
      <dgm:spPr/>
    </dgm:pt>
    <dgm:pt modelId="{6974D671-F45A-4D66-A265-DB89AE6BC058}" type="pres">
      <dgm:prSet presAssocID="{3DFB510C-7E1D-47CC-84E0-674E59B44EB3}"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losed Book"/>
        </a:ext>
      </dgm:extLst>
    </dgm:pt>
    <dgm:pt modelId="{A33D4544-5219-407F-9153-8E903B8AE43D}" type="pres">
      <dgm:prSet presAssocID="{3DFB510C-7E1D-47CC-84E0-674E59B44EB3}" presName="spaceRect" presStyleCnt="0"/>
      <dgm:spPr/>
    </dgm:pt>
    <dgm:pt modelId="{3D3887C2-E9C5-4A4D-95BE-A0A204D562D5}" type="pres">
      <dgm:prSet presAssocID="{3DFB510C-7E1D-47CC-84E0-674E59B44EB3}" presName="parTx" presStyleLbl="revTx" presStyleIdx="1" presStyleCnt="4">
        <dgm:presLayoutVars>
          <dgm:chMax val="0"/>
          <dgm:chPref val="0"/>
        </dgm:presLayoutVars>
      </dgm:prSet>
      <dgm:spPr/>
    </dgm:pt>
    <dgm:pt modelId="{06EF2846-DF0D-426D-A57C-CD78BE36B5E0}" type="pres">
      <dgm:prSet presAssocID="{122FE455-CA1B-4E6F-AD5F-A5EF386F50D2}" presName="sibTrans" presStyleCnt="0"/>
      <dgm:spPr/>
    </dgm:pt>
    <dgm:pt modelId="{B3B7941D-B33C-44CD-93B2-FE16C6E9985A}" type="pres">
      <dgm:prSet presAssocID="{D33EBCBD-D47C-4B0A-B8B5-820F118C75DE}" presName="compNode" presStyleCnt="0"/>
      <dgm:spPr/>
    </dgm:pt>
    <dgm:pt modelId="{EF98820A-E574-4CE9-B5BA-6F258AF16BC8}" type="pres">
      <dgm:prSet presAssocID="{D33EBCBD-D47C-4B0A-B8B5-820F118C75DE}" presName="bgRect" presStyleLbl="bgShp" presStyleIdx="2" presStyleCnt="4"/>
      <dgm:spPr/>
    </dgm:pt>
    <dgm:pt modelId="{32D6BD3D-0E21-45EA-A0FB-B0F35DABA5F2}" type="pres">
      <dgm:prSet presAssocID="{D33EBCBD-D47C-4B0A-B8B5-820F118C75D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agnifying glass"/>
        </a:ext>
      </dgm:extLst>
    </dgm:pt>
    <dgm:pt modelId="{A6E31AE3-E290-46FC-A52D-8610F26BB94E}" type="pres">
      <dgm:prSet presAssocID="{D33EBCBD-D47C-4B0A-B8B5-820F118C75DE}" presName="spaceRect" presStyleCnt="0"/>
      <dgm:spPr/>
    </dgm:pt>
    <dgm:pt modelId="{20B5BDCE-4174-4BE0-9F38-FE6623F3304C}" type="pres">
      <dgm:prSet presAssocID="{D33EBCBD-D47C-4B0A-B8B5-820F118C75DE}" presName="parTx" presStyleLbl="revTx" presStyleIdx="2" presStyleCnt="4">
        <dgm:presLayoutVars>
          <dgm:chMax val="0"/>
          <dgm:chPref val="0"/>
        </dgm:presLayoutVars>
      </dgm:prSet>
      <dgm:spPr/>
    </dgm:pt>
    <dgm:pt modelId="{7CC6792C-7F7F-4575-B65A-F352B750A453}" type="pres">
      <dgm:prSet presAssocID="{92A90B24-6C16-411C-9143-FC21BE970784}" presName="sibTrans" presStyleCnt="0"/>
      <dgm:spPr/>
    </dgm:pt>
    <dgm:pt modelId="{D60CBC86-2140-43DE-AEE9-A8C73C8D6C5C}" type="pres">
      <dgm:prSet presAssocID="{A49C48F3-19D9-427F-B821-4CD9FA4D0FF3}" presName="compNode" presStyleCnt="0"/>
      <dgm:spPr/>
    </dgm:pt>
    <dgm:pt modelId="{73DC1B91-DC21-4F28-8CAA-F17CE2EB1BAF}" type="pres">
      <dgm:prSet presAssocID="{A49C48F3-19D9-427F-B821-4CD9FA4D0FF3}" presName="bgRect" presStyleLbl="bgShp" presStyleIdx="3" presStyleCnt="4"/>
      <dgm:spPr/>
    </dgm:pt>
    <dgm:pt modelId="{2A1CC60C-62DC-4B60-B5D6-ADCF0CD6CC3B}" type="pres">
      <dgm:prSet presAssocID="{A49C48F3-19D9-427F-B821-4CD9FA4D0FF3}"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Daily Calendar"/>
        </a:ext>
      </dgm:extLst>
    </dgm:pt>
    <dgm:pt modelId="{4C9E795F-9415-4730-9987-D6A13915E970}" type="pres">
      <dgm:prSet presAssocID="{A49C48F3-19D9-427F-B821-4CD9FA4D0FF3}" presName="spaceRect" presStyleCnt="0"/>
      <dgm:spPr/>
    </dgm:pt>
    <dgm:pt modelId="{425CCCE1-3599-43BC-83F8-9C176D83C2C1}" type="pres">
      <dgm:prSet presAssocID="{A49C48F3-19D9-427F-B821-4CD9FA4D0FF3}" presName="parTx" presStyleLbl="revTx" presStyleIdx="3" presStyleCnt="4">
        <dgm:presLayoutVars>
          <dgm:chMax val="0"/>
          <dgm:chPref val="0"/>
        </dgm:presLayoutVars>
      </dgm:prSet>
      <dgm:spPr/>
    </dgm:pt>
  </dgm:ptLst>
  <dgm:cxnLst>
    <dgm:cxn modelId="{8D48063F-2C4E-4819-89F1-67A554F42DB5}" type="presOf" srcId="{D33EBCBD-D47C-4B0A-B8B5-820F118C75DE}" destId="{20B5BDCE-4174-4BE0-9F38-FE6623F3304C}" srcOrd="0" destOrd="0" presId="urn:microsoft.com/office/officeart/2018/2/layout/IconVerticalSolidList"/>
    <dgm:cxn modelId="{F0BB8166-86BA-4CBA-811C-AF83A6CDB03C}" type="presOf" srcId="{A49C48F3-19D9-427F-B821-4CD9FA4D0FF3}" destId="{425CCCE1-3599-43BC-83F8-9C176D83C2C1}" srcOrd="0" destOrd="0" presId="urn:microsoft.com/office/officeart/2018/2/layout/IconVerticalSolidList"/>
    <dgm:cxn modelId="{5843EA56-0160-42C6-9D3A-E45D6D6683E4}" srcId="{76D355C7-9D81-4AA0-AD1B-545504818367}" destId="{3DFB510C-7E1D-47CC-84E0-674E59B44EB3}" srcOrd="1" destOrd="0" parTransId="{D50D6945-F033-49DA-B1B3-AE2533D0920A}" sibTransId="{122FE455-CA1B-4E6F-AD5F-A5EF386F50D2}"/>
    <dgm:cxn modelId="{D064CC5A-D033-4A14-8CAE-7BE4AA8FF410}" type="presOf" srcId="{F2E863DB-E5FC-4745-923A-5B473DA22553}" destId="{ED9C262B-EE86-4EF4-B94D-266E15C52AA2}" srcOrd="0" destOrd="0" presId="urn:microsoft.com/office/officeart/2018/2/layout/IconVerticalSolidList"/>
    <dgm:cxn modelId="{76B9369D-8F8A-4D22-9B24-5B8BA506FE62}" srcId="{76D355C7-9D81-4AA0-AD1B-545504818367}" destId="{F2E863DB-E5FC-4745-923A-5B473DA22553}" srcOrd="0" destOrd="0" parTransId="{F1186802-4276-4F1D-A940-2DBCD09BDE26}" sibTransId="{ADF13568-7F92-4ADE-9CB7-8DFF398E7334}"/>
    <dgm:cxn modelId="{3D3BFF9D-418D-4BCF-BBF2-8A2FAB86B488}" srcId="{76D355C7-9D81-4AA0-AD1B-545504818367}" destId="{D33EBCBD-D47C-4B0A-B8B5-820F118C75DE}" srcOrd="2" destOrd="0" parTransId="{F0D5E058-C1FE-4A6B-961C-F4A20E827EE1}" sibTransId="{92A90B24-6C16-411C-9143-FC21BE970784}"/>
    <dgm:cxn modelId="{737F80AE-C85C-41F8-9008-B39FBC111671}" srcId="{76D355C7-9D81-4AA0-AD1B-545504818367}" destId="{A49C48F3-19D9-427F-B821-4CD9FA4D0FF3}" srcOrd="3" destOrd="0" parTransId="{C1A5536B-48DA-46F1-9EC4-7A7721292005}" sibTransId="{25E4358E-C064-421E-95E6-929E1D65AABA}"/>
    <dgm:cxn modelId="{C4ED47D7-D6B4-4E3F-8F44-DDDFF5992887}" type="presOf" srcId="{76D355C7-9D81-4AA0-AD1B-545504818367}" destId="{9CE24A22-54B0-4E1E-AF6D-F9C0C2FD5ABF}" srcOrd="0" destOrd="0" presId="urn:microsoft.com/office/officeart/2018/2/layout/IconVerticalSolidList"/>
    <dgm:cxn modelId="{7FB015DA-59E1-4FF1-9F1F-3CC533145A02}" type="presOf" srcId="{3DFB510C-7E1D-47CC-84E0-674E59B44EB3}" destId="{3D3887C2-E9C5-4A4D-95BE-A0A204D562D5}" srcOrd="0" destOrd="0" presId="urn:microsoft.com/office/officeart/2018/2/layout/IconVerticalSolidList"/>
    <dgm:cxn modelId="{ABFCDAC6-0713-41E6-98D2-BBCA1D72AC61}" type="presParOf" srcId="{9CE24A22-54B0-4E1E-AF6D-F9C0C2FD5ABF}" destId="{CCA9FD14-250C-4583-80B1-1E0BA91C7720}" srcOrd="0" destOrd="0" presId="urn:microsoft.com/office/officeart/2018/2/layout/IconVerticalSolidList"/>
    <dgm:cxn modelId="{5BF04D17-0149-4412-843F-BA690432F5DA}" type="presParOf" srcId="{CCA9FD14-250C-4583-80B1-1E0BA91C7720}" destId="{350F0381-FA7B-49AB-B49F-740A1E2D2252}" srcOrd="0" destOrd="0" presId="urn:microsoft.com/office/officeart/2018/2/layout/IconVerticalSolidList"/>
    <dgm:cxn modelId="{E98B52A7-5621-4EFF-8789-2708F2B41485}" type="presParOf" srcId="{CCA9FD14-250C-4583-80B1-1E0BA91C7720}" destId="{BD325B76-CBC1-4E68-9D75-505015A65C1D}" srcOrd="1" destOrd="0" presId="urn:microsoft.com/office/officeart/2018/2/layout/IconVerticalSolidList"/>
    <dgm:cxn modelId="{8E9B52AE-8E32-4FEF-BBAD-80E11736C5B6}" type="presParOf" srcId="{CCA9FD14-250C-4583-80B1-1E0BA91C7720}" destId="{19C3F026-BDC4-46ED-8CCF-C267E7AC6C6D}" srcOrd="2" destOrd="0" presId="urn:microsoft.com/office/officeart/2018/2/layout/IconVerticalSolidList"/>
    <dgm:cxn modelId="{61C68AE7-F110-4CCF-BB55-1F938D6F7D09}" type="presParOf" srcId="{CCA9FD14-250C-4583-80B1-1E0BA91C7720}" destId="{ED9C262B-EE86-4EF4-B94D-266E15C52AA2}" srcOrd="3" destOrd="0" presId="urn:microsoft.com/office/officeart/2018/2/layout/IconVerticalSolidList"/>
    <dgm:cxn modelId="{6DF3E68A-7F60-4DC4-9AD8-61335AB35FE9}" type="presParOf" srcId="{9CE24A22-54B0-4E1E-AF6D-F9C0C2FD5ABF}" destId="{D154D317-1FA2-4E25-9378-415CE68ACEFD}" srcOrd="1" destOrd="0" presId="urn:microsoft.com/office/officeart/2018/2/layout/IconVerticalSolidList"/>
    <dgm:cxn modelId="{F20C1AEA-F10A-438C-BD76-4147C2BCBCBB}" type="presParOf" srcId="{9CE24A22-54B0-4E1E-AF6D-F9C0C2FD5ABF}" destId="{DB3978F8-3C29-45B4-AC53-EBBF0DF2F985}" srcOrd="2" destOrd="0" presId="urn:microsoft.com/office/officeart/2018/2/layout/IconVerticalSolidList"/>
    <dgm:cxn modelId="{C366E29E-DD04-43C6-87EE-D1F6ADDECE47}" type="presParOf" srcId="{DB3978F8-3C29-45B4-AC53-EBBF0DF2F985}" destId="{63BA0D8D-C2D8-4F64-94B9-F71AE62B653D}" srcOrd="0" destOrd="0" presId="urn:microsoft.com/office/officeart/2018/2/layout/IconVerticalSolidList"/>
    <dgm:cxn modelId="{33E90F7B-AE48-43D4-AC8D-DD5339624C47}" type="presParOf" srcId="{DB3978F8-3C29-45B4-AC53-EBBF0DF2F985}" destId="{6974D671-F45A-4D66-A265-DB89AE6BC058}" srcOrd="1" destOrd="0" presId="urn:microsoft.com/office/officeart/2018/2/layout/IconVerticalSolidList"/>
    <dgm:cxn modelId="{01B8AAD3-61D9-4EF2-88E6-AC7E566EF161}" type="presParOf" srcId="{DB3978F8-3C29-45B4-AC53-EBBF0DF2F985}" destId="{A33D4544-5219-407F-9153-8E903B8AE43D}" srcOrd="2" destOrd="0" presId="urn:microsoft.com/office/officeart/2018/2/layout/IconVerticalSolidList"/>
    <dgm:cxn modelId="{8070AF72-C2B1-4581-82AA-B0F605ABDAE2}" type="presParOf" srcId="{DB3978F8-3C29-45B4-AC53-EBBF0DF2F985}" destId="{3D3887C2-E9C5-4A4D-95BE-A0A204D562D5}" srcOrd="3" destOrd="0" presId="urn:microsoft.com/office/officeart/2018/2/layout/IconVerticalSolidList"/>
    <dgm:cxn modelId="{8BFE8710-4C1A-4E9C-9A1E-45BE08350B31}" type="presParOf" srcId="{9CE24A22-54B0-4E1E-AF6D-F9C0C2FD5ABF}" destId="{06EF2846-DF0D-426D-A57C-CD78BE36B5E0}" srcOrd="3" destOrd="0" presId="urn:microsoft.com/office/officeart/2018/2/layout/IconVerticalSolidList"/>
    <dgm:cxn modelId="{B58CC443-F398-4BB4-8EFB-BCC9BB828F15}" type="presParOf" srcId="{9CE24A22-54B0-4E1E-AF6D-F9C0C2FD5ABF}" destId="{B3B7941D-B33C-44CD-93B2-FE16C6E9985A}" srcOrd="4" destOrd="0" presId="urn:microsoft.com/office/officeart/2018/2/layout/IconVerticalSolidList"/>
    <dgm:cxn modelId="{0D599989-2010-422A-9F76-345DEC31938F}" type="presParOf" srcId="{B3B7941D-B33C-44CD-93B2-FE16C6E9985A}" destId="{EF98820A-E574-4CE9-B5BA-6F258AF16BC8}" srcOrd="0" destOrd="0" presId="urn:microsoft.com/office/officeart/2018/2/layout/IconVerticalSolidList"/>
    <dgm:cxn modelId="{4FC1A9D1-2A53-4596-BFB9-0982FC15D5D0}" type="presParOf" srcId="{B3B7941D-B33C-44CD-93B2-FE16C6E9985A}" destId="{32D6BD3D-0E21-45EA-A0FB-B0F35DABA5F2}" srcOrd="1" destOrd="0" presId="urn:microsoft.com/office/officeart/2018/2/layout/IconVerticalSolidList"/>
    <dgm:cxn modelId="{56B90524-C17A-492A-884A-967402163F91}" type="presParOf" srcId="{B3B7941D-B33C-44CD-93B2-FE16C6E9985A}" destId="{A6E31AE3-E290-46FC-A52D-8610F26BB94E}" srcOrd="2" destOrd="0" presId="urn:microsoft.com/office/officeart/2018/2/layout/IconVerticalSolidList"/>
    <dgm:cxn modelId="{EBBA77B2-698D-45DF-A418-D8962ACDBCCB}" type="presParOf" srcId="{B3B7941D-B33C-44CD-93B2-FE16C6E9985A}" destId="{20B5BDCE-4174-4BE0-9F38-FE6623F3304C}" srcOrd="3" destOrd="0" presId="urn:microsoft.com/office/officeart/2018/2/layout/IconVerticalSolidList"/>
    <dgm:cxn modelId="{814CC257-99C4-4688-AC0F-1D00AB0A22FF}" type="presParOf" srcId="{9CE24A22-54B0-4E1E-AF6D-F9C0C2FD5ABF}" destId="{7CC6792C-7F7F-4575-B65A-F352B750A453}" srcOrd="5" destOrd="0" presId="urn:microsoft.com/office/officeart/2018/2/layout/IconVerticalSolidList"/>
    <dgm:cxn modelId="{28EDE720-3E9C-4C58-AF3C-C432768F5503}" type="presParOf" srcId="{9CE24A22-54B0-4E1E-AF6D-F9C0C2FD5ABF}" destId="{D60CBC86-2140-43DE-AEE9-A8C73C8D6C5C}" srcOrd="6" destOrd="0" presId="urn:microsoft.com/office/officeart/2018/2/layout/IconVerticalSolidList"/>
    <dgm:cxn modelId="{5BAE73CF-A171-4944-8745-568AC6AD0542}" type="presParOf" srcId="{D60CBC86-2140-43DE-AEE9-A8C73C8D6C5C}" destId="{73DC1B91-DC21-4F28-8CAA-F17CE2EB1BAF}" srcOrd="0" destOrd="0" presId="urn:microsoft.com/office/officeart/2018/2/layout/IconVerticalSolidList"/>
    <dgm:cxn modelId="{7D3460C2-D588-456D-AAC8-41B23EC5692A}" type="presParOf" srcId="{D60CBC86-2140-43DE-AEE9-A8C73C8D6C5C}" destId="{2A1CC60C-62DC-4B60-B5D6-ADCF0CD6CC3B}" srcOrd="1" destOrd="0" presId="urn:microsoft.com/office/officeart/2018/2/layout/IconVerticalSolidList"/>
    <dgm:cxn modelId="{FE2B3003-22FB-4AC8-9A35-A17811F94EE0}" type="presParOf" srcId="{D60CBC86-2140-43DE-AEE9-A8C73C8D6C5C}" destId="{4C9E795F-9415-4730-9987-D6A13915E970}" srcOrd="2" destOrd="0" presId="urn:microsoft.com/office/officeart/2018/2/layout/IconVerticalSolidList"/>
    <dgm:cxn modelId="{6090CD12-D9CC-49A5-BB70-68154F388FA5}" type="presParOf" srcId="{D60CBC86-2140-43DE-AEE9-A8C73C8D6C5C}" destId="{425CCCE1-3599-43BC-83F8-9C176D83C2C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495B29-523F-4C9C-AFB6-9EB59A1ACA08}" type="doc">
      <dgm:prSet loTypeId="urn:microsoft.com/office/officeart/2018/5/layout/IconLeafLabelList" loCatId="icon" qsTypeId="urn:microsoft.com/office/officeart/2005/8/quickstyle/simple1" qsCatId="simple" csTypeId="urn:microsoft.com/office/officeart/2005/8/colors/accent1_1" csCatId="accent1" phldr="1"/>
      <dgm:spPr/>
      <dgm:t>
        <a:bodyPr/>
        <a:lstStyle/>
        <a:p>
          <a:endParaRPr lang="en-US"/>
        </a:p>
      </dgm:t>
    </dgm:pt>
    <dgm:pt modelId="{E58FC091-47C9-4E12-82D9-65712894870D}">
      <dgm:prSet/>
      <dgm:spPr/>
      <dgm:t>
        <a:bodyPr/>
        <a:lstStyle/>
        <a:p>
          <a:pPr>
            <a:lnSpc>
              <a:spcPct val="100000"/>
            </a:lnSpc>
            <a:defRPr cap="all"/>
          </a:pPr>
          <a:r>
            <a:rPr lang="en-US" b="0" dirty="0">
              <a:latin typeface="Arial"/>
              <a:cs typeface="Arial"/>
            </a:rPr>
            <a:t>References are requested on behalf of employers by UKFPO in the first instance. It is not an issue if they are not collected within the time specified</a:t>
          </a:r>
        </a:p>
      </dgm:t>
    </dgm:pt>
    <dgm:pt modelId="{830D772B-4D6F-4AA8-A942-4E0D41D24541}" type="parTrans" cxnId="{418E9BF3-5D16-4999-BDE5-840D82A18251}">
      <dgm:prSet/>
      <dgm:spPr/>
      <dgm:t>
        <a:bodyPr/>
        <a:lstStyle/>
        <a:p>
          <a:endParaRPr lang="en-US"/>
        </a:p>
      </dgm:t>
    </dgm:pt>
    <dgm:pt modelId="{8578F1F4-BBF4-490F-8E75-8902CE304A14}" type="sibTrans" cxnId="{418E9BF3-5D16-4999-BDE5-840D82A18251}">
      <dgm:prSet/>
      <dgm:spPr/>
      <dgm:t>
        <a:bodyPr/>
        <a:lstStyle/>
        <a:p>
          <a:endParaRPr lang="en-US"/>
        </a:p>
      </dgm:t>
    </dgm:pt>
    <dgm:pt modelId="{0C3113DB-EF37-43C1-866E-17B386B21A52}">
      <dgm:prSet/>
      <dgm:spPr/>
      <dgm:t>
        <a:bodyPr/>
        <a:lstStyle/>
        <a:p>
          <a:pPr>
            <a:lnSpc>
              <a:spcPct val="100000"/>
            </a:lnSpc>
            <a:defRPr cap="all"/>
          </a:pPr>
          <a:r>
            <a:rPr lang="en-US">
              <a:latin typeface="Arial"/>
              <a:cs typeface="Arial"/>
            </a:rPr>
            <a:t>SJT Practice Papers –provided to familiarise you with the test format (yet to be published for 2022)</a:t>
          </a:r>
        </a:p>
      </dgm:t>
    </dgm:pt>
    <dgm:pt modelId="{4C4C2895-F805-4B1F-8478-FFAAA8AB415F}" type="parTrans" cxnId="{22A5482C-4B7B-46BF-9686-1CFEBD4C268C}">
      <dgm:prSet/>
      <dgm:spPr/>
      <dgm:t>
        <a:bodyPr/>
        <a:lstStyle/>
        <a:p>
          <a:endParaRPr lang="en-US"/>
        </a:p>
      </dgm:t>
    </dgm:pt>
    <dgm:pt modelId="{1CC6A875-E098-4614-845A-86DE240B00E2}" type="sibTrans" cxnId="{22A5482C-4B7B-46BF-9686-1CFEBD4C268C}">
      <dgm:prSet/>
      <dgm:spPr/>
      <dgm:t>
        <a:bodyPr/>
        <a:lstStyle/>
        <a:p>
          <a:endParaRPr lang="en-US"/>
        </a:p>
      </dgm:t>
    </dgm:pt>
    <dgm:pt modelId="{137D616C-1545-41D0-A8CF-C6C2DF5FDE48}">
      <dgm:prSet/>
      <dgm:spPr/>
      <dgm:t>
        <a:bodyPr/>
        <a:lstStyle/>
        <a:p>
          <a:pPr>
            <a:lnSpc>
              <a:spcPct val="100000"/>
            </a:lnSpc>
            <a:defRPr cap="all"/>
          </a:pPr>
          <a:r>
            <a:rPr lang="en-US" b="0" dirty="0">
              <a:latin typeface="Arial"/>
              <a:cs typeface="Arial"/>
            </a:rPr>
            <a:t>UKFPO will respond to queries within 5 working days and do not offer a phone or pre-checking service</a:t>
          </a:r>
        </a:p>
      </dgm:t>
    </dgm:pt>
    <dgm:pt modelId="{3067A806-904C-473B-81AC-FF300A6C2DFF}" type="parTrans" cxnId="{5DE7800B-5092-4442-90B7-6BDC630AA717}">
      <dgm:prSet/>
      <dgm:spPr/>
      <dgm:t>
        <a:bodyPr/>
        <a:lstStyle/>
        <a:p>
          <a:endParaRPr lang="en-US"/>
        </a:p>
      </dgm:t>
    </dgm:pt>
    <dgm:pt modelId="{E52A52D2-84AE-482E-A28F-C010B036E14C}" type="sibTrans" cxnId="{5DE7800B-5092-4442-90B7-6BDC630AA717}">
      <dgm:prSet/>
      <dgm:spPr/>
      <dgm:t>
        <a:bodyPr/>
        <a:lstStyle/>
        <a:p>
          <a:endParaRPr lang="en-US"/>
        </a:p>
      </dgm:t>
    </dgm:pt>
    <dgm:pt modelId="{D0608ED2-FDE1-4A07-AE57-EB930694C24D}">
      <dgm:prSet/>
      <dgm:spPr/>
      <dgm:t>
        <a:bodyPr/>
        <a:lstStyle/>
        <a:p>
          <a:pPr>
            <a:lnSpc>
              <a:spcPct val="100000"/>
            </a:lnSpc>
            <a:defRPr cap="all"/>
          </a:pPr>
          <a:endParaRPr lang="en-US" dirty="0">
            <a:latin typeface="Arial"/>
            <a:cs typeface="Arial"/>
          </a:endParaRPr>
        </a:p>
        <a:p>
          <a:pPr>
            <a:lnSpc>
              <a:spcPct val="100000"/>
            </a:lnSpc>
            <a:defRPr cap="all"/>
          </a:pPr>
          <a:r>
            <a:rPr lang="en-US" dirty="0">
              <a:latin typeface="Arial"/>
              <a:cs typeface="Arial"/>
            </a:rPr>
            <a:t>Check our website, social media and FAQs as you may be able to answer your query faster yourself</a:t>
          </a:r>
        </a:p>
      </dgm:t>
    </dgm:pt>
    <dgm:pt modelId="{90BDAF80-FA62-4FF4-A61A-72FD21106F88}" type="parTrans" cxnId="{B17143B4-852B-45CA-AA28-D301AD086BBC}">
      <dgm:prSet/>
      <dgm:spPr/>
      <dgm:t>
        <a:bodyPr/>
        <a:lstStyle/>
        <a:p>
          <a:endParaRPr lang="en-US"/>
        </a:p>
      </dgm:t>
    </dgm:pt>
    <dgm:pt modelId="{64D2F3B9-1822-4DB9-8B6E-6167C92FEF55}" type="sibTrans" cxnId="{B17143B4-852B-45CA-AA28-D301AD086BBC}">
      <dgm:prSet/>
      <dgm:spPr/>
      <dgm:t>
        <a:bodyPr/>
        <a:lstStyle/>
        <a:p>
          <a:endParaRPr lang="en-US"/>
        </a:p>
      </dgm:t>
    </dgm:pt>
    <dgm:pt modelId="{C1D5F536-75C7-41A1-BC95-CEF747C6AF9E}">
      <dgm:prSet/>
      <dgm:spPr/>
      <dgm:t>
        <a:bodyPr/>
        <a:lstStyle/>
        <a:p>
          <a:pPr>
            <a:lnSpc>
              <a:spcPct val="100000"/>
            </a:lnSpc>
            <a:defRPr cap="all"/>
          </a:pPr>
          <a:r>
            <a:rPr lang="en-GB" dirty="0">
              <a:latin typeface="Arial" panose="020B0604020202020204" pitchFamily="34" charset="0"/>
              <a:cs typeface="Arial" panose="020B0604020202020204" pitchFamily="34" charset="0"/>
            </a:rPr>
            <a:t>Please note that all times published are UK local time. The UKFPO will endeavour to release outcomes/communicate with applicants as early as feasible on each stated date.</a:t>
          </a:r>
          <a:endParaRPr lang="en-US" dirty="0">
            <a:latin typeface="Arial" panose="020B0604020202020204" pitchFamily="34" charset="0"/>
            <a:cs typeface="Arial" panose="020B0604020202020204" pitchFamily="34" charset="0"/>
          </a:endParaRPr>
        </a:p>
      </dgm:t>
    </dgm:pt>
    <dgm:pt modelId="{05F4897F-D8A5-4500-A363-52C4016DBA13}" type="parTrans" cxnId="{6BC2E2CF-8A59-4F18-87D7-95F194EA2EEE}">
      <dgm:prSet/>
      <dgm:spPr/>
      <dgm:t>
        <a:bodyPr/>
        <a:lstStyle/>
        <a:p>
          <a:endParaRPr lang="en-GB"/>
        </a:p>
      </dgm:t>
    </dgm:pt>
    <dgm:pt modelId="{1274A4A6-BD24-49F1-9538-4BB25C202002}" type="sibTrans" cxnId="{6BC2E2CF-8A59-4F18-87D7-95F194EA2EEE}">
      <dgm:prSet/>
      <dgm:spPr/>
      <dgm:t>
        <a:bodyPr/>
        <a:lstStyle/>
        <a:p>
          <a:endParaRPr lang="en-GB"/>
        </a:p>
      </dgm:t>
    </dgm:pt>
    <dgm:pt modelId="{5D79E29C-D857-4259-92B0-72E2888A1F85}" type="pres">
      <dgm:prSet presAssocID="{57495B29-523F-4C9C-AFB6-9EB59A1ACA08}" presName="root" presStyleCnt="0">
        <dgm:presLayoutVars>
          <dgm:dir/>
          <dgm:resizeHandles val="exact"/>
        </dgm:presLayoutVars>
      </dgm:prSet>
      <dgm:spPr/>
    </dgm:pt>
    <dgm:pt modelId="{5FD84DDF-EE04-4372-B358-C9E1791B4556}" type="pres">
      <dgm:prSet presAssocID="{E58FC091-47C9-4E12-82D9-65712894870D}" presName="compNode" presStyleCnt="0"/>
      <dgm:spPr/>
    </dgm:pt>
    <dgm:pt modelId="{A4AE11B2-D453-4DC4-9655-1901C16036A2}" type="pres">
      <dgm:prSet presAssocID="{E58FC091-47C9-4E12-82D9-65712894870D}" presName="iconBgRect" presStyleLbl="bgShp" presStyleIdx="0" presStyleCnt="5" custLinFactNeighborX="-76425" custLinFactNeighborY="5581"/>
      <dgm:spPr>
        <a:prstGeom prst="round2DiagRect">
          <a:avLst>
            <a:gd name="adj1" fmla="val 29727"/>
            <a:gd name="adj2" fmla="val 0"/>
          </a:avLst>
        </a:prstGeom>
      </dgm:spPr>
    </dgm:pt>
    <dgm:pt modelId="{2DBEAA40-F6D9-47C4-87B3-E7BDE705F75B}" type="pres">
      <dgm:prSet presAssocID="{E58FC091-47C9-4E12-82D9-65712894870D}" presName="iconRect" presStyleLbl="node1" presStyleIdx="0" presStyleCnt="5" custLinFactX="-26855" custLinFactNeighborX="-100000" custLinFactNeighborY="31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FC0DF5CA-6989-460B-ACFC-2154CF75ADCA}" type="pres">
      <dgm:prSet presAssocID="{E58FC091-47C9-4E12-82D9-65712894870D}" presName="spaceRect" presStyleCnt="0"/>
      <dgm:spPr/>
    </dgm:pt>
    <dgm:pt modelId="{F3BC8417-B9FF-4413-9ECF-A64F1397D113}" type="pres">
      <dgm:prSet presAssocID="{E58FC091-47C9-4E12-82D9-65712894870D}" presName="textRect" presStyleLbl="revTx" presStyleIdx="0" presStyleCnt="5" custLinFactNeighborX="-37184" custLinFactNeighborY="-6872">
        <dgm:presLayoutVars>
          <dgm:chMax val="1"/>
          <dgm:chPref val="1"/>
        </dgm:presLayoutVars>
      </dgm:prSet>
      <dgm:spPr/>
    </dgm:pt>
    <dgm:pt modelId="{8FDBF01B-167F-462E-8D76-709303B328BC}" type="pres">
      <dgm:prSet presAssocID="{8578F1F4-BBF4-490F-8E75-8902CE304A14}" presName="sibTrans" presStyleCnt="0"/>
      <dgm:spPr/>
    </dgm:pt>
    <dgm:pt modelId="{7CE739DF-D151-4024-806A-9AE6E1F2DC29}" type="pres">
      <dgm:prSet presAssocID="{0C3113DB-EF37-43C1-866E-17B386B21A52}" presName="compNode" presStyleCnt="0"/>
      <dgm:spPr/>
    </dgm:pt>
    <dgm:pt modelId="{EC1FBFD2-5926-44AC-904C-F342B49126CC}" type="pres">
      <dgm:prSet presAssocID="{0C3113DB-EF37-43C1-866E-17B386B21A52}" presName="iconBgRect" presStyleLbl="bgShp" presStyleIdx="1" presStyleCnt="5" custLinFactNeighborX="-3742" custLinFactNeighborY="16139"/>
      <dgm:spPr>
        <a:prstGeom prst="round2DiagRect">
          <a:avLst>
            <a:gd name="adj1" fmla="val 29727"/>
            <a:gd name="adj2" fmla="val 0"/>
          </a:avLst>
        </a:prstGeom>
      </dgm:spPr>
    </dgm:pt>
    <dgm:pt modelId="{C1F67372-A3D8-4AA0-9EFC-9E186270DF65}" type="pres">
      <dgm:prSet presAssocID="{0C3113DB-EF37-43C1-866E-17B386B21A52}" presName="iconRect" presStyleLbl="node1" presStyleIdx="1" presStyleCnt="5" custLinFactNeighborX="-6880" custLinFactNeighborY="2812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list"/>
        </a:ext>
      </dgm:extLst>
    </dgm:pt>
    <dgm:pt modelId="{FC44BAE3-AD9E-4F01-BCEE-FE65DDB1D337}" type="pres">
      <dgm:prSet presAssocID="{0C3113DB-EF37-43C1-866E-17B386B21A52}" presName="spaceRect" presStyleCnt="0"/>
      <dgm:spPr/>
    </dgm:pt>
    <dgm:pt modelId="{0BC33F01-DD87-4541-A7E8-B9E3799A85DE}" type="pres">
      <dgm:prSet presAssocID="{0C3113DB-EF37-43C1-866E-17B386B21A52}" presName="textRect" presStyleLbl="revTx" presStyleIdx="1" presStyleCnt="5" custScaleY="133739" custLinFactNeighborX="3497" custLinFactNeighborY="27820">
        <dgm:presLayoutVars>
          <dgm:chMax val="1"/>
          <dgm:chPref val="1"/>
        </dgm:presLayoutVars>
      </dgm:prSet>
      <dgm:spPr/>
    </dgm:pt>
    <dgm:pt modelId="{D76D5A5C-3186-4081-BBA6-9A3E9263BF44}" type="pres">
      <dgm:prSet presAssocID="{1CC6A875-E098-4614-845A-86DE240B00E2}" presName="sibTrans" presStyleCnt="0"/>
      <dgm:spPr/>
    </dgm:pt>
    <dgm:pt modelId="{2E9783C4-4363-43AB-9C2D-8E92F5C13C62}" type="pres">
      <dgm:prSet presAssocID="{137D616C-1545-41D0-A8CF-C6C2DF5FDE48}" presName="compNode" presStyleCnt="0"/>
      <dgm:spPr/>
    </dgm:pt>
    <dgm:pt modelId="{8600479C-C5E1-4E48-967F-241331C5EAB7}" type="pres">
      <dgm:prSet presAssocID="{137D616C-1545-41D0-A8CF-C6C2DF5FDE48}" presName="iconBgRect" presStyleLbl="bgShp" presStyleIdx="2" presStyleCnt="5" custLinFactNeighborX="85330" custLinFactNeighborY="5702"/>
      <dgm:spPr>
        <a:prstGeom prst="round2DiagRect">
          <a:avLst>
            <a:gd name="adj1" fmla="val 29727"/>
            <a:gd name="adj2" fmla="val 0"/>
          </a:avLst>
        </a:prstGeom>
      </dgm:spPr>
    </dgm:pt>
    <dgm:pt modelId="{F1D23CB2-9AED-4203-8A51-97783F4552EC}" type="pres">
      <dgm:prSet presAssocID="{137D616C-1545-41D0-A8CF-C6C2DF5FDE48}" presName="iconRect" presStyleLbl="node1" presStyleIdx="2" presStyleCnt="5" custLinFactX="51272" custLinFactNeighborX="100000" custLinFactNeighborY="312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5A4D53DB-B6EE-48A9-956F-2922A9F361F5}" type="pres">
      <dgm:prSet presAssocID="{137D616C-1545-41D0-A8CF-C6C2DF5FDE48}" presName="spaceRect" presStyleCnt="0"/>
      <dgm:spPr/>
    </dgm:pt>
    <dgm:pt modelId="{67C063B4-E888-4ECC-8C89-72AF81006D12}" type="pres">
      <dgm:prSet presAssocID="{137D616C-1545-41D0-A8CF-C6C2DF5FDE48}" presName="textRect" presStyleLbl="revTx" presStyleIdx="2" presStyleCnt="5" custLinFactNeighborX="35432" custLinFactNeighborY="-12575">
        <dgm:presLayoutVars>
          <dgm:chMax val="1"/>
          <dgm:chPref val="1"/>
        </dgm:presLayoutVars>
      </dgm:prSet>
      <dgm:spPr/>
    </dgm:pt>
    <dgm:pt modelId="{9FC06AA1-8813-42B6-9D96-547A35A003EC}" type="pres">
      <dgm:prSet presAssocID="{E52A52D2-84AE-482E-A28F-C010B036E14C}" presName="sibTrans" presStyleCnt="0"/>
      <dgm:spPr/>
    </dgm:pt>
    <dgm:pt modelId="{2022C5DD-2530-4DEA-98CB-72936020942D}" type="pres">
      <dgm:prSet presAssocID="{D0608ED2-FDE1-4A07-AE57-EB930694C24D}" presName="compNode" presStyleCnt="0"/>
      <dgm:spPr/>
    </dgm:pt>
    <dgm:pt modelId="{9B2129C6-E782-4065-A93D-961B30A44FB8}" type="pres">
      <dgm:prSet presAssocID="{D0608ED2-FDE1-4A07-AE57-EB930694C24D}" presName="iconBgRect" presStyleLbl="bgShp" presStyleIdx="3" presStyleCnt="5" custLinFactX="-61948" custLinFactNeighborX="-100000" custLinFactNeighborY="32753"/>
      <dgm:spPr>
        <a:prstGeom prst="round2DiagRect">
          <a:avLst>
            <a:gd name="adj1" fmla="val 29727"/>
            <a:gd name="adj2" fmla="val 0"/>
          </a:avLst>
        </a:prstGeom>
      </dgm:spPr>
    </dgm:pt>
    <dgm:pt modelId="{A7D1A71B-799B-4929-83AB-E029FD3168F7}" type="pres">
      <dgm:prSet presAssocID="{D0608ED2-FDE1-4A07-AE57-EB930694C24D}" presName="iconRect" presStyleLbl="node1" presStyleIdx="3" presStyleCnt="5" custLinFactX="-100000" custLinFactNeighborX="-179081" custLinFactNeighborY="5074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3D66B919-3A89-443D-A8DB-06E5E65EC23E}" type="pres">
      <dgm:prSet presAssocID="{D0608ED2-FDE1-4A07-AE57-EB930694C24D}" presName="spaceRect" presStyleCnt="0"/>
      <dgm:spPr/>
    </dgm:pt>
    <dgm:pt modelId="{5ABFDB28-0C0D-462A-B946-B1F3A9B95055}" type="pres">
      <dgm:prSet presAssocID="{D0608ED2-FDE1-4A07-AE57-EB930694C24D}" presName="textRect" presStyleLbl="revTx" presStyleIdx="3" presStyleCnt="5" custLinFactNeighborX="-96013" custLinFactNeighborY="5452">
        <dgm:presLayoutVars>
          <dgm:chMax val="1"/>
          <dgm:chPref val="1"/>
        </dgm:presLayoutVars>
      </dgm:prSet>
      <dgm:spPr/>
    </dgm:pt>
    <dgm:pt modelId="{AA9A5998-EAB3-4B1E-AD96-28EBC57D12AF}" type="pres">
      <dgm:prSet presAssocID="{64D2F3B9-1822-4DB9-8B6E-6167C92FEF55}" presName="sibTrans" presStyleCnt="0"/>
      <dgm:spPr/>
    </dgm:pt>
    <dgm:pt modelId="{EF3B3060-140D-45CD-A54E-B54CB20069BB}" type="pres">
      <dgm:prSet presAssocID="{C1D5F536-75C7-41A1-BC95-CEF747C6AF9E}" presName="compNode" presStyleCnt="0"/>
      <dgm:spPr/>
    </dgm:pt>
    <dgm:pt modelId="{C526CCBA-A6DA-4753-8A1E-DF1316C69FAB}" type="pres">
      <dgm:prSet presAssocID="{C1D5F536-75C7-41A1-BC95-CEF747C6AF9E}" presName="iconBgRect" presStyleLbl="bgShp" presStyleIdx="4" presStyleCnt="5" custLinFactNeighborX="54765" custLinFactNeighborY="15"/>
      <dgm:spPr>
        <a:prstGeom prst="round2DiagRect">
          <a:avLst>
            <a:gd name="adj1" fmla="val 29727"/>
            <a:gd name="adj2" fmla="val 0"/>
          </a:avLst>
        </a:prstGeom>
      </dgm:spPr>
    </dgm:pt>
    <dgm:pt modelId="{B3E8ACD0-90D8-4AFB-A288-8100113722DA}" type="pres">
      <dgm:prSet presAssocID="{C1D5F536-75C7-41A1-BC95-CEF747C6AF9E}" presName="iconRect" presStyleLbl="node1" presStyleIdx="4" presStyleCnt="5" custLinFactX="2022" custLinFactNeighborX="100000" custLinFactNeighborY="168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lock outline"/>
        </a:ext>
      </dgm:extLst>
    </dgm:pt>
    <dgm:pt modelId="{2EEE7F0D-AB3B-43FA-9870-7A3A1F13650A}" type="pres">
      <dgm:prSet presAssocID="{C1D5F536-75C7-41A1-BC95-CEF747C6AF9E}" presName="spaceRect" presStyleCnt="0"/>
      <dgm:spPr/>
    </dgm:pt>
    <dgm:pt modelId="{EEB77A92-E463-4914-AEF6-AA33EA94F80A}" type="pres">
      <dgm:prSet presAssocID="{C1D5F536-75C7-41A1-BC95-CEF747C6AF9E}" presName="textRect" presStyleLbl="revTx" presStyleIdx="4" presStyleCnt="5" custScaleX="132387" custLinFactNeighborX="48280" custLinFactNeighborY="-19172">
        <dgm:presLayoutVars>
          <dgm:chMax val="1"/>
          <dgm:chPref val="1"/>
        </dgm:presLayoutVars>
      </dgm:prSet>
      <dgm:spPr/>
    </dgm:pt>
  </dgm:ptLst>
  <dgm:cxnLst>
    <dgm:cxn modelId="{5DE7800B-5092-4442-90B7-6BDC630AA717}" srcId="{57495B29-523F-4C9C-AFB6-9EB59A1ACA08}" destId="{137D616C-1545-41D0-A8CF-C6C2DF5FDE48}" srcOrd="2" destOrd="0" parTransId="{3067A806-904C-473B-81AC-FF300A6C2DFF}" sibTransId="{E52A52D2-84AE-482E-A28F-C010B036E14C}"/>
    <dgm:cxn modelId="{A51DE10F-8B54-4A51-824D-10ECBF19F5AD}" type="presOf" srcId="{C1D5F536-75C7-41A1-BC95-CEF747C6AF9E}" destId="{EEB77A92-E463-4914-AEF6-AA33EA94F80A}" srcOrd="0" destOrd="0" presId="urn:microsoft.com/office/officeart/2018/5/layout/IconLeafLabelList"/>
    <dgm:cxn modelId="{22A5482C-4B7B-46BF-9686-1CFEBD4C268C}" srcId="{57495B29-523F-4C9C-AFB6-9EB59A1ACA08}" destId="{0C3113DB-EF37-43C1-866E-17B386B21A52}" srcOrd="1" destOrd="0" parTransId="{4C4C2895-F805-4B1F-8478-FFAAA8AB415F}" sibTransId="{1CC6A875-E098-4614-845A-86DE240B00E2}"/>
    <dgm:cxn modelId="{59FCD96D-8CC7-4588-AF1F-5277FCE2CE15}" type="presOf" srcId="{D0608ED2-FDE1-4A07-AE57-EB930694C24D}" destId="{5ABFDB28-0C0D-462A-B946-B1F3A9B95055}" srcOrd="0" destOrd="0" presId="urn:microsoft.com/office/officeart/2018/5/layout/IconLeafLabelList"/>
    <dgm:cxn modelId="{B1E06351-2D83-4E75-8618-D09F3F448440}" type="presOf" srcId="{0C3113DB-EF37-43C1-866E-17B386B21A52}" destId="{0BC33F01-DD87-4541-A7E8-B9E3799A85DE}" srcOrd="0" destOrd="0" presId="urn:microsoft.com/office/officeart/2018/5/layout/IconLeafLabelList"/>
    <dgm:cxn modelId="{36509C76-3725-49D8-9175-8330596A1E7A}" type="presOf" srcId="{E58FC091-47C9-4E12-82D9-65712894870D}" destId="{F3BC8417-B9FF-4413-9ECF-A64F1397D113}" srcOrd="0" destOrd="0" presId="urn:microsoft.com/office/officeart/2018/5/layout/IconLeafLabelList"/>
    <dgm:cxn modelId="{62D048A1-D1BA-47C0-81AC-57643388420A}" type="presOf" srcId="{137D616C-1545-41D0-A8CF-C6C2DF5FDE48}" destId="{67C063B4-E888-4ECC-8C89-72AF81006D12}" srcOrd="0" destOrd="0" presId="urn:microsoft.com/office/officeart/2018/5/layout/IconLeafLabelList"/>
    <dgm:cxn modelId="{B17143B4-852B-45CA-AA28-D301AD086BBC}" srcId="{57495B29-523F-4C9C-AFB6-9EB59A1ACA08}" destId="{D0608ED2-FDE1-4A07-AE57-EB930694C24D}" srcOrd="3" destOrd="0" parTransId="{90BDAF80-FA62-4FF4-A61A-72FD21106F88}" sibTransId="{64D2F3B9-1822-4DB9-8B6E-6167C92FEF55}"/>
    <dgm:cxn modelId="{6BC2E2CF-8A59-4F18-87D7-95F194EA2EEE}" srcId="{57495B29-523F-4C9C-AFB6-9EB59A1ACA08}" destId="{C1D5F536-75C7-41A1-BC95-CEF747C6AF9E}" srcOrd="4" destOrd="0" parTransId="{05F4897F-D8A5-4500-A363-52C4016DBA13}" sibTransId="{1274A4A6-BD24-49F1-9538-4BB25C202002}"/>
    <dgm:cxn modelId="{48992EEF-78CA-4CBC-881B-9ACA2C69DFE9}" type="presOf" srcId="{57495B29-523F-4C9C-AFB6-9EB59A1ACA08}" destId="{5D79E29C-D857-4259-92B0-72E2888A1F85}" srcOrd="0" destOrd="0" presId="urn:microsoft.com/office/officeart/2018/5/layout/IconLeafLabelList"/>
    <dgm:cxn modelId="{418E9BF3-5D16-4999-BDE5-840D82A18251}" srcId="{57495B29-523F-4C9C-AFB6-9EB59A1ACA08}" destId="{E58FC091-47C9-4E12-82D9-65712894870D}" srcOrd="0" destOrd="0" parTransId="{830D772B-4D6F-4AA8-A942-4E0D41D24541}" sibTransId="{8578F1F4-BBF4-490F-8E75-8902CE304A14}"/>
    <dgm:cxn modelId="{38B8D6BA-4383-4246-962F-1CFFA510AA5E}" type="presParOf" srcId="{5D79E29C-D857-4259-92B0-72E2888A1F85}" destId="{5FD84DDF-EE04-4372-B358-C9E1791B4556}" srcOrd="0" destOrd="0" presId="urn:microsoft.com/office/officeart/2018/5/layout/IconLeafLabelList"/>
    <dgm:cxn modelId="{4C906A34-16D4-4927-8293-45670C1C854B}" type="presParOf" srcId="{5FD84DDF-EE04-4372-B358-C9E1791B4556}" destId="{A4AE11B2-D453-4DC4-9655-1901C16036A2}" srcOrd="0" destOrd="0" presId="urn:microsoft.com/office/officeart/2018/5/layout/IconLeafLabelList"/>
    <dgm:cxn modelId="{5D6E28D5-E593-42EF-8FB3-1CC014487171}" type="presParOf" srcId="{5FD84DDF-EE04-4372-B358-C9E1791B4556}" destId="{2DBEAA40-F6D9-47C4-87B3-E7BDE705F75B}" srcOrd="1" destOrd="0" presId="urn:microsoft.com/office/officeart/2018/5/layout/IconLeafLabelList"/>
    <dgm:cxn modelId="{6345742F-016A-44F4-A6D8-27C5985CBD3A}" type="presParOf" srcId="{5FD84DDF-EE04-4372-B358-C9E1791B4556}" destId="{FC0DF5CA-6989-460B-ACFC-2154CF75ADCA}" srcOrd="2" destOrd="0" presId="urn:microsoft.com/office/officeart/2018/5/layout/IconLeafLabelList"/>
    <dgm:cxn modelId="{8CAF7DE0-4E9D-4908-8613-46A3E03CCBB2}" type="presParOf" srcId="{5FD84DDF-EE04-4372-B358-C9E1791B4556}" destId="{F3BC8417-B9FF-4413-9ECF-A64F1397D113}" srcOrd="3" destOrd="0" presId="urn:microsoft.com/office/officeart/2018/5/layout/IconLeafLabelList"/>
    <dgm:cxn modelId="{8D4C1D73-3276-460D-8EEB-7174F68EDE85}" type="presParOf" srcId="{5D79E29C-D857-4259-92B0-72E2888A1F85}" destId="{8FDBF01B-167F-462E-8D76-709303B328BC}" srcOrd="1" destOrd="0" presId="urn:microsoft.com/office/officeart/2018/5/layout/IconLeafLabelList"/>
    <dgm:cxn modelId="{C11ED949-6436-4792-B8A2-0E1F8B4FD905}" type="presParOf" srcId="{5D79E29C-D857-4259-92B0-72E2888A1F85}" destId="{7CE739DF-D151-4024-806A-9AE6E1F2DC29}" srcOrd="2" destOrd="0" presId="urn:microsoft.com/office/officeart/2018/5/layout/IconLeafLabelList"/>
    <dgm:cxn modelId="{DDF7E9A4-8976-4AD4-98C9-249061799D62}" type="presParOf" srcId="{7CE739DF-D151-4024-806A-9AE6E1F2DC29}" destId="{EC1FBFD2-5926-44AC-904C-F342B49126CC}" srcOrd="0" destOrd="0" presId="urn:microsoft.com/office/officeart/2018/5/layout/IconLeafLabelList"/>
    <dgm:cxn modelId="{E5AB369E-CD06-4461-8887-763C3030ED61}" type="presParOf" srcId="{7CE739DF-D151-4024-806A-9AE6E1F2DC29}" destId="{C1F67372-A3D8-4AA0-9EFC-9E186270DF65}" srcOrd="1" destOrd="0" presId="urn:microsoft.com/office/officeart/2018/5/layout/IconLeafLabelList"/>
    <dgm:cxn modelId="{8D8D547C-45F3-4854-B009-25D1ADA8C912}" type="presParOf" srcId="{7CE739DF-D151-4024-806A-9AE6E1F2DC29}" destId="{FC44BAE3-AD9E-4F01-BCEE-FE65DDB1D337}" srcOrd="2" destOrd="0" presId="urn:microsoft.com/office/officeart/2018/5/layout/IconLeafLabelList"/>
    <dgm:cxn modelId="{735F1723-208B-4B3F-94B6-45B29A083A27}" type="presParOf" srcId="{7CE739DF-D151-4024-806A-9AE6E1F2DC29}" destId="{0BC33F01-DD87-4541-A7E8-B9E3799A85DE}" srcOrd="3" destOrd="0" presId="urn:microsoft.com/office/officeart/2018/5/layout/IconLeafLabelList"/>
    <dgm:cxn modelId="{00048993-51BE-4802-A4A3-A9E527FC3DFC}" type="presParOf" srcId="{5D79E29C-D857-4259-92B0-72E2888A1F85}" destId="{D76D5A5C-3186-4081-BBA6-9A3E9263BF44}" srcOrd="3" destOrd="0" presId="urn:microsoft.com/office/officeart/2018/5/layout/IconLeafLabelList"/>
    <dgm:cxn modelId="{E76B7616-16AC-4CC8-95C6-84693D800FAD}" type="presParOf" srcId="{5D79E29C-D857-4259-92B0-72E2888A1F85}" destId="{2E9783C4-4363-43AB-9C2D-8E92F5C13C62}" srcOrd="4" destOrd="0" presId="urn:microsoft.com/office/officeart/2018/5/layout/IconLeafLabelList"/>
    <dgm:cxn modelId="{6A967886-31B9-4925-A65C-9A2FBF4BDA86}" type="presParOf" srcId="{2E9783C4-4363-43AB-9C2D-8E92F5C13C62}" destId="{8600479C-C5E1-4E48-967F-241331C5EAB7}" srcOrd="0" destOrd="0" presId="urn:microsoft.com/office/officeart/2018/5/layout/IconLeafLabelList"/>
    <dgm:cxn modelId="{DEBA3011-CE23-418D-B45F-D3694058D736}" type="presParOf" srcId="{2E9783C4-4363-43AB-9C2D-8E92F5C13C62}" destId="{F1D23CB2-9AED-4203-8A51-97783F4552EC}" srcOrd="1" destOrd="0" presId="urn:microsoft.com/office/officeart/2018/5/layout/IconLeafLabelList"/>
    <dgm:cxn modelId="{9CCB4FAA-C49C-4BCB-9148-52567E08DDB3}" type="presParOf" srcId="{2E9783C4-4363-43AB-9C2D-8E92F5C13C62}" destId="{5A4D53DB-B6EE-48A9-956F-2922A9F361F5}" srcOrd="2" destOrd="0" presId="urn:microsoft.com/office/officeart/2018/5/layout/IconLeafLabelList"/>
    <dgm:cxn modelId="{C6CD54B8-7290-4D0F-A9AD-B9A6CB405479}" type="presParOf" srcId="{2E9783C4-4363-43AB-9C2D-8E92F5C13C62}" destId="{67C063B4-E888-4ECC-8C89-72AF81006D12}" srcOrd="3" destOrd="0" presId="urn:microsoft.com/office/officeart/2018/5/layout/IconLeafLabelList"/>
    <dgm:cxn modelId="{E96B8840-C5F0-4CBD-929C-7D8C2301F549}" type="presParOf" srcId="{5D79E29C-D857-4259-92B0-72E2888A1F85}" destId="{9FC06AA1-8813-42B6-9D96-547A35A003EC}" srcOrd="5" destOrd="0" presId="urn:microsoft.com/office/officeart/2018/5/layout/IconLeafLabelList"/>
    <dgm:cxn modelId="{8790D013-A26A-40EF-AFA1-B912F67B0D46}" type="presParOf" srcId="{5D79E29C-D857-4259-92B0-72E2888A1F85}" destId="{2022C5DD-2530-4DEA-98CB-72936020942D}" srcOrd="6" destOrd="0" presId="urn:microsoft.com/office/officeart/2018/5/layout/IconLeafLabelList"/>
    <dgm:cxn modelId="{7A176D07-3858-46A8-A3B8-33B439B30035}" type="presParOf" srcId="{2022C5DD-2530-4DEA-98CB-72936020942D}" destId="{9B2129C6-E782-4065-A93D-961B30A44FB8}" srcOrd="0" destOrd="0" presId="urn:microsoft.com/office/officeart/2018/5/layout/IconLeafLabelList"/>
    <dgm:cxn modelId="{30F31CAB-B619-40DC-9787-E291DF5A7C87}" type="presParOf" srcId="{2022C5DD-2530-4DEA-98CB-72936020942D}" destId="{A7D1A71B-799B-4929-83AB-E029FD3168F7}" srcOrd="1" destOrd="0" presId="urn:microsoft.com/office/officeart/2018/5/layout/IconLeafLabelList"/>
    <dgm:cxn modelId="{DDAD63E9-EB17-4AA8-8867-51D825EBE12C}" type="presParOf" srcId="{2022C5DD-2530-4DEA-98CB-72936020942D}" destId="{3D66B919-3A89-443D-A8DB-06E5E65EC23E}" srcOrd="2" destOrd="0" presId="urn:microsoft.com/office/officeart/2018/5/layout/IconLeafLabelList"/>
    <dgm:cxn modelId="{E11D3FDD-F857-445E-A5D8-E99D96F1EDA6}" type="presParOf" srcId="{2022C5DD-2530-4DEA-98CB-72936020942D}" destId="{5ABFDB28-0C0D-462A-B946-B1F3A9B95055}" srcOrd="3" destOrd="0" presId="urn:microsoft.com/office/officeart/2018/5/layout/IconLeafLabelList"/>
    <dgm:cxn modelId="{523C9706-9971-4C09-A0EC-5431D4361336}" type="presParOf" srcId="{5D79E29C-D857-4259-92B0-72E2888A1F85}" destId="{AA9A5998-EAB3-4B1E-AD96-28EBC57D12AF}" srcOrd="7" destOrd="0" presId="urn:microsoft.com/office/officeart/2018/5/layout/IconLeafLabelList"/>
    <dgm:cxn modelId="{EFC9E986-3CDC-41A7-A099-CC435DEFAB4C}" type="presParOf" srcId="{5D79E29C-D857-4259-92B0-72E2888A1F85}" destId="{EF3B3060-140D-45CD-A54E-B54CB20069BB}" srcOrd="8" destOrd="0" presId="urn:microsoft.com/office/officeart/2018/5/layout/IconLeafLabelList"/>
    <dgm:cxn modelId="{DB9E328B-BF64-4CAD-8DF3-698EFCE93516}" type="presParOf" srcId="{EF3B3060-140D-45CD-A54E-B54CB20069BB}" destId="{C526CCBA-A6DA-4753-8A1E-DF1316C69FAB}" srcOrd="0" destOrd="0" presId="urn:microsoft.com/office/officeart/2018/5/layout/IconLeafLabelList"/>
    <dgm:cxn modelId="{A4510DF8-9270-4C08-AFE8-10BCE5D576FD}" type="presParOf" srcId="{EF3B3060-140D-45CD-A54E-B54CB20069BB}" destId="{B3E8ACD0-90D8-4AFB-A288-8100113722DA}" srcOrd="1" destOrd="0" presId="urn:microsoft.com/office/officeart/2018/5/layout/IconLeafLabelList"/>
    <dgm:cxn modelId="{03D749F9-6B9D-448E-A8DF-2FCDCDFD40E2}" type="presParOf" srcId="{EF3B3060-140D-45CD-A54E-B54CB20069BB}" destId="{2EEE7F0D-AB3B-43FA-9870-7A3A1F13650A}" srcOrd="2" destOrd="0" presId="urn:microsoft.com/office/officeart/2018/5/layout/IconLeafLabelList"/>
    <dgm:cxn modelId="{5DC14409-49F8-41F9-B5EE-FCEE220514DF}" type="presParOf" srcId="{EF3B3060-140D-45CD-A54E-B54CB20069BB}" destId="{EEB77A92-E463-4914-AEF6-AA33EA94F80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B21EEF5-B6D4-4BA9-9B51-0A437C29FD1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DFB33E7-52DF-45F2-A3E0-4A4FDEF82B7C}">
      <dgm:prSet/>
      <dgm:spPr/>
      <dgm:t>
        <a:bodyPr/>
        <a:lstStyle/>
        <a:p>
          <a:pPr>
            <a:lnSpc>
              <a:spcPct val="100000"/>
            </a:lnSpc>
            <a:defRPr cap="all"/>
          </a:pPr>
          <a:r>
            <a:rPr lang="en-GB">
              <a:hlinkClick xmlns:r="http://schemas.openxmlformats.org/officeDocument/2006/relationships" r:id="rId1"/>
            </a:rPr>
            <a:t>Preparing for the Foundation Programme</a:t>
          </a:r>
          <a:endParaRPr lang="en-US"/>
        </a:p>
      </dgm:t>
    </dgm:pt>
    <dgm:pt modelId="{6EE1718C-4808-4F13-A349-539828F96166}" type="parTrans" cxnId="{E28C22EA-679E-4DFC-85BD-9E661D12C728}">
      <dgm:prSet/>
      <dgm:spPr/>
      <dgm:t>
        <a:bodyPr/>
        <a:lstStyle/>
        <a:p>
          <a:endParaRPr lang="en-US"/>
        </a:p>
      </dgm:t>
    </dgm:pt>
    <dgm:pt modelId="{1C4EFEF7-B0F8-43F9-89E2-E3893C3CC91A}" type="sibTrans" cxnId="{E28C22EA-679E-4DFC-85BD-9E661D12C728}">
      <dgm:prSet/>
      <dgm:spPr/>
      <dgm:t>
        <a:bodyPr/>
        <a:lstStyle/>
        <a:p>
          <a:endParaRPr lang="en-US"/>
        </a:p>
      </dgm:t>
    </dgm:pt>
    <dgm:pt modelId="{9766C8C6-A990-451F-B2B0-C1E7E484FCC4}" type="pres">
      <dgm:prSet presAssocID="{CB21EEF5-B6D4-4BA9-9B51-0A437C29FD1D}" presName="root" presStyleCnt="0">
        <dgm:presLayoutVars>
          <dgm:dir/>
          <dgm:resizeHandles val="exact"/>
        </dgm:presLayoutVars>
      </dgm:prSet>
      <dgm:spPr/>
    </dgm:pt>
    <dgm:pt modelId="{9ED5676C-F274-4101-82BD-13C472DE0B07}" type="pres">
      <dgm:prSet presAssocID="{CDFB33E7-52DF-45F2-A3E0-4A4FDEF82B7C}" presName="compNode" presStyleCnt="0"/>
      <dgm:spPr/>
    </dgm:pt>
    <dgm:pt modelId="{4BB11201-B44E-45B9-84E5-34E135AA57FB}" type="pres">
      <dgm:prSet presAssocID="{CDFB33E7-52DF-45F2-A3E0-4A4FDEF82B7C}" presName="iconBgRect" presStyleLbl="bgShp" presStyleIdx="0" presStyleCnt="1" custLinFactNeighborX="2426" custLinFactNeighborY="10886"/>
      <dgm:spPr/>
    </dgm:pt>
    <dgm:pt modelId="{A7E7D4CE-4E3F-4446-9ADB-1A0756600974}" type="pres">
      <dgm:prSet presAssocID="{CDFB33E7-52DF-45F2-A3E0-4A4FDEF82B7C}" presName="iconRect" presStyleLbl="node1" presStyleIdx="0" presStyleCnt="1" custLinFactNeighborX="10561" custLinFactNeighborY="673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ploma Roll"/>
        </a:ext>
      </dgm:extLst>
    </dgm:pt>
    <dgm:pt modelId="{D293D1B3-BB1B-4563-815E-30566FEA3E89}" type="pres">
      <dgm:prSet presAssocID="{CDFB33E7-52DF-45F2-A3E0-4A4FDEF82B7C}" presName="spaceRect" presStyleCnt="0"/>
      <dgm:spPr/>
    </dgm:pt>
    <dgm:pt modelId="{893A4351-152E-4E94-A0B4-CD0C12FA893A}" type="pres">
      <dgm:prSet presAssocID="{CDFB33E7-52DF-45F2-A3E0-4A4FDEF82B7C}" presName="textRect" presStyleLbl="revTx" presStyleIdx="0" presStyleCnt="1">
        <dgm:presLayoutVars>
          <dgm:chMax val="1"/>
          <dgm:chPref val="1"/>
        </dgm:presLayoutVars>
      </dgm:prSet>
      <dgm:spPr/>
    </dgm:pt>
  </dgm:ptLst>
  <dgm:cxnLst>
    <dgm:cxn modelId="{FE318E22-1D54-4C20-AFF3-6E687EF77BE9}" type="presOf" srcId="{CB21EEF5-B6D4-4BA9-9B51-0A437C29FD1D}" destId="{9766C8C6-A990-451F-B2B0-C1E7E484FCC4}" srcOrd="0" destOrd="0" presId="urn:microsoft.com/office/officeart/2018/5/layout/IconCircleLabelList"/>
    <dgm:cxn modelId="{7A53B1E3-AF5D-45D3-B42A-2E5DAFE826F7}" type="presOf" srcId="{CDFB33E7-52DF-45F2-A3E0-4A4FDEF82B7C}" destId="{893A4351-152E-4E94-A0B4-CD0C12FA893A}" srcOrd="0" destOrd="0" presId="urn:microsoft.com/office/officeart/2018/5/layout/IconCircleLabelList"/>
    <dgm:cxn modelId="{E28C22EA-679E-4DFC-85BD-9E661D12C728}" srcId="{CB21EEF5-B6D4-4BA9-9B51-0A437C29FD1D}" destId="{CDFB33E7-52DF-45F2-A3E0-4A4FDEF82B7C}" srcOrd="0" destOrd="0" parTransId="{6EE1718C-4808-4F13-A349-539828F96166}" sibTransId="{1C4EFEF7-B0F8-43F9-89E2-E3893C3CC91A}"/>
    <dgm:cxn modelId="{182D993C-F884-41B8-AF19-1B7FD15A572B}" type="presParOf" srcId="{9766C8C6-A990-451F-B2B0-C1E7E484FCC4}" destId="{9ED5676C-F274-4101-82BD-13C472DE0B07}" srcOrd="0" destOrd="0" presId="urn:microsoft.com/office/officeart/2018/5/layout/IconCircleLabelList"/>
    <dgm:cxn modelId="{5719AE42-C6B0-49D4-A1F2-A834FFBE9626}" type="presParOf" srcId="{9ED5676C-F274-4101-82BD-13C472DE0B07}" destId="{4BB11201-B44E-45B9-84E5-34E135AA57FB}" srcOrd="0" destOrd="0" presId="urn:microsoft.com/office/officeart/2018/5/layout/IconCircleLabelList"/>
    <dgm:cxn modelId="{3550ABEB-CCA7-4A2D-8719-DBBD41CAEB4F}" type="presParOf" srcId="{9ED5676C-F274-4101-82BD-13C472DE0B07}" destId="{A7E7D4CE-4E3F-4446-9ADB-1A0756600974}" srcOrd="1" destOrd="0" presId="urn:microsoft.com/office/officeart/2018/5/layout/IconCircleLabelList"/>
    <dgm:cxn modelId="{1C411F2D-4C0B-4B14-9D73-471D86EB4A9C}" type="presParOf" srcId="{9ED5676C-F274-4101-82BD-13C472DE0B07}" destId="{D293D1B3-BB1B-4563-815E-30566FEA3E89}" srcOrd="2" destOrd="0" presId="urn:microsoft.com/office/officeart/2018/5/layout/IconCircleLabelList"/>
    <dgm:cxn modelId="{CD3341DE-A910-45B6-93D2-245617F89665}" type="presParOf" srcId="{9ED5676C-F274-4101-82BD-13C472DE0B07}" destId="{893A4351-152E-4E94-A0B4-CD0C12FA893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7AD86-DE18-4529-BC25-14E3D18DBF07}" type="doc">
      <dgm:prSet loTypeId="urn:microsoft.com/office/officeart/2005/8/layout/StepDownProcess" loCatId="process" qsTypeId="urn:microsoft.com/office/officeart/2005/8/quickstyle/simple2" qsCatId="simple" csTypeId="urn:microsoft.com/office/officeart/2005/8/colors/accent1_2" csCatId="accent1" phldr="1"/>
      <dgm:spPr/>
    </dgm:pt>
    <dgm:pt modelId="{25743CF5-F6FD-4AF8-B5A2-1C5852D118EA}">
      <dgm:prSet phldrT="[Text]"/>
      <dgm:spPr/>
      <dgm:t>
        <a:bodyPr/>
        <a:lstStyle/>
        <a:p>
          <a:r>
            <a:rPr lang="en-GB">
              <a:latin typeface="Arial" panose="020B0604020202020204" pitchFamily="34" charset="0"/>
              <a:cs typeface="Arial" panose="020B0604020202020204" pitchFamily="34" charset="0"/>
            </a:rPr>
            <a:t>NOMINATIONS</a:t>
          </a:r>
        </a:p>
        <a:p>
          <a:r>
            <a:rPr lang="en-GB">
              <a:latin typeface="Arial" panose="020B0604020202020204" pitchFamily="34" charset="0"/>
              <a:cs typeface="Arial" panose="020B0604020202020204" pitchFamily="34" charset="0"/>
            </a:rPr>
            <a:t>UK Medical schools nominate UK medical students</a:t>
          </a:r>
        </a:p>
      </dgm:t>
    </dgm:pt>
    <dgm:pt modelId="{E085C075-7AD3-4D06-B699-B4056545CFE3}" type="parTrans" cxnId="{8C6FB7CC-90AD-4F19-82FA-D129B11C8D58}">
      <dgm:prSet/>
      <dgm:spPr/>
      <dgm:t>
        <a:bodyPr/>
        <a:lstStyle/>
        <a:p>
          <a:endParaRPr lang="en-GB">
            <a:latin typeface="Arial" panose="020B0604020202020204" pitchFamily="34" charset="0"/>
            <a:cs typeface="Arial" panose="020B0604020202020204" pitchFamily="34" charset="0"/>
          </a:endParaRPr>
        </a:p>
      </dgm:t>
    </dgm:pt>
    <dgm:pt modelId="{11151F62-0126-4C95-9FBB-E992774FBFD8}" type="sibTrans" cxnId="{8C6FB7CC-90AD-4F19-82FA-D129B11C8D58}">
      <dgm:prSet/>
      <dgm:spPr/>
      <dgm:t>
        <a:bodyPr/>
        <a:lstStyle/>
        <a:p>
          <a:endParaRPr lang="en-GB">
            <a:latin typeface="Arial" panose="020B0604020202020204" pitchFamily="34" charset="0"/>
            <a:cs typeface="Arial" panose="020B0604020202020204" pitchFamily="34" charset="0"/>
          </a:endParaRPr>
        </a:p>
      </dgm:t>
    </dgm:pt>
    <dgm:pt modelId="{580BF706-B0C9-49DC-A931-C790ACCDF3DE}">
      <dgm:prSet phldrT="[Text]"/>
      <dgm:spPr/>
      <dgm:t>
        <a:bodyPr/>
        <a:lstStyle/>
        <a:p>
          <a:r>
            <a:rPr lang="en-GB">
              <a:latin typeface="Arial" panose="020B0604020202020204" pitchFamily="34" charset="0"/>
              <a:cs typeface="Arial" panose="020B0604020202020204" pitchFamily="34" charset="0"/>
            </a:rPr>
            <a:t>UK medical </a:t>
          </a:r>
          <a:r>
            <a:rPr lang="en-GB" b="1">
              <a:latin typeface="Arial" panose="020B0604020202020204" pitchFamily="34" charset="0"/>
              <a:cs typeface="Arial" panose="020B0604020202020204" pitchFamily="34" charset="0"/>
            </a:rPr>
            <a:t>students</a:t>
          </a:r>
          <a:r>
            <a:rPr lang="en-GB">
              <a:latin typeface="Arial" panose="020B0604020202020204" pitchFamily="34" charset="0"/>
              <a:cs typeface="Arial" panose="020B0604020202020204" pitchFamily="34" charset="0"/>
            </a:rPr>
            <a:t> CONFIRM their nomination </a:t>
          </a:r>
        </a:p>
      </dgm:t>
    </dgm:pt>
    <dgm:pt modelId="{2899F6B2-5CE2-45B3-B52A-861BABC4AAF7}" type="parTrans" cxnId="{AADAAB17-7B01-48EC-B621-EB5F38AFCBC2}">
      <dgm:prSet/>
      <dgm:spPr/>
      <dgm:t>
        <a:bodyPr/>
        <a:lstStyle/>
        <a:p>
          <a:endParaRPr lang="en-GB">
            <a:latin typeface="Arial" panose="020B0604020202020204" pitchFamily="34" charset="0"/>
            <a:cs typeface="Arial" panose="020B0604020202020204" pitchFamily="34" charset="0"/>
          </a:endParaRPr>
        </a:p>
      </dgm:t>
    </dgm:pt>
    <dgm:pt modelId="{B3EAF8FA-596E-4EAE-824F-DE51FFE17EDB}" type="sibTrans" cxnId="{AADAAB17-7B01-48EC-B621-EB5F38AFCBC2}">
      <dgm:prSet/>
      <dgm:spPr/>
      <dgm:t>
        <a:bodyPr/>
        <a:lstStyle/>
        <a:p>
          <a:endParaRPr lang="en-GB">
            <a:latin typeface="Arial" panose="020B0604020202020204" pitchFamily="34" charset="0"/>
            <a:cs typeface="Arial" panose="020B0604020202020204" pitchFamily="34" charset="0"/>
          </a:endParaRPr>
        </a:p>
      </dgm:t>
    </dgm:pt>
    <dgm:pt modelId="{EE735B6A-E087-45E8-89AF-FAF0829E7125}">
      <dgm:prSet phldrT="[Text]"/>
      <dgm:spPr/>
      <dgm:t>
        <a:bodyPr/>
        <a:lstStyle/>
        <a:p>
          <a:r>
            <a:rPr lang="en-GB">
              <a:latin typeface="Arial" panose="020B0604020202020204" pitchFamily="34" charset="0"/>
              <a:cs typeface="Arial" panose="020B0604020202020204" pitchFamily="34" charset="0"/>
            </a:rPr>
            <a:t>REGISTRATION</a:t>
          </a:r>
        </a:p>
        <a:p>
          <a:r>
            <a:rPr lang="en-GB">
              <a:latin typeface="Arial" panose="020B0604020202020204" pitchFamily="34" charset="0"/>
              <a:cs typeface="Arial" panose="020B0604020202020204" pitchFamily="34" charset="0"/>
            </a:rPr>
            <a:t>UK medical students REGISTER using nominated information</a:t>
          </a:r>
        </a:p>
      </dgm:t>
    </dgm:pt>
    <dgm:pt modelId="{4988EEA6-D628-4840-877E-6106258F3FFE}" type="parTrans" cxnId="{BA8901A0-0DD6-4228-958D-203ED7EF19A4}">
      <dgm:prSet/>
      <dgm:spPr/>
      <dgm:t>
        <a:bodyPr/>
        <a:lstStyle/>
        <a:p>
          <a:endParaRPr lang="en-GB">
            <a:latin typeface="Arial" panose="020B0604020202020204" pitchFamily="34" charset="0"/>
            <a:cs typeface="Arial" panose="020B0604020202020204" pitchFamily="34" charset="0"/>
          </a:endParaRPr>
        </a:p>
      </dgm:t>
    </dgm:pt>
    <dgm:pt modelId="{19C4C9F4-22A2-4927-A1A5-97E7EFC20A87}" type="sibTrans" cxnId="{BA8901A0-0DD6-4228-958D-203ED7EF19A4}">
      <dgm:prSet/>
      <dgm:spPr/>
      <dgm:t>
        <a:bodyPr/>
        <a:lstStyle/>
        <a:p>
          <a:endParaRPr lang="en-GB">
            <a:latin typeface="Arial" panose="020B0604020202020204" pitchFamily="34" charset="0"/>
            <a:cs typeface="Arial" panose="020B0604020202020204" pitchFamily="34" charset="0"/>
          </a:endParaRPr>
        </a:p>
      </dgm:t>
    </dgm:pt>
    <dgm:pt modelId="{0A966614-7858-4DEC-8ED0-3499315DFE55}">
      <dgm:prSet/>
      <dgm:spPr/>
      <dgm:t>
        <a:bodyPr/>
        <a:lstStyle/>
        <a:p>
          <a:r>
            <a:rPr lang="en-GB">
              <a:latin typeface="Arial" panose="020B0604020202020204" pitchFamily="34" charset="0"/>
              <a:cs typeface="Arial" panose="020B0604020202020204" pitchFamily="34" charset="0"/>
            </a:rPr>
            <a:t>APPLICATIONS</a:t>
          </a:r>
        </a:p>
        <a:p>
          <a:r>
            <a:rPr lang="en-GB">
              <a:latin typeface="Arial" panose="020B0604020202020204" pitchFamily="34" charset="0"/>
              <a:cs typeface="Arial" panose="020B0604020202020204" pitchFamily="34" charset="0"/>
            </a:rPr>
            <a:t>UK medical students and Eligibility applicants apply to the two-year FP vacancy on Oriel</a:t>
          </a:r>
        </a:p>
      </dgm:t>
    </dgm:pt>
    <dgm:pt modelId="{76D80286-4E55-4ADF-A0D9-DC6D3A73E086}" type="parTrans" cxnId="{765D80E7-C11E-472A-8C17-9FF52E4433A0}">
      <dgm:prSet/>
      <dgm:spPr/>
      <dgm:t>
        <a:bodyPr/>
        <a:lstStyle/>
        <a:p>
          <a:endParaRPr lang="en-GB">
            <a:latin typeface="Arial" panose="020B0604020202020204" pitchFamily="34" charset="0"/>
            <a:cs typeface="Arial" panose="020B0604020202020204" pitchFamily="34" charset="0"/>
          </a:endParaRPr>
        </a:p>
      </dgm:t>
    </dgm:pt>
    <dgm:pt modelId="{F8A631C5-7741-478D-B9C2-032F5F401D59}" type="sibTrans" cxnId="{765D80E7-C11E-472A-8C17-9FF52E4433A0}">
      <dgm:prSet/>
      <dgm:spPr/>
      <dgm:t>
        <a:bodyPr/>
        <a:lstStyle/>
        <a:p>
          <a:endParaRPr lang="en-GB">
            <a:latin typeface="Arial" panose="020B0604020202020204" pitchFamily="34" charset="0"/>
            <a:cs typeface="Arial" panose="020B0604020202020204" pitchFamily="34" charset="0"/>
          </a:endParaRPr>
        </a:p>
      </dgm:t>
    </dgm:pt>
    <dgm:pt modelId="{E8BDE384-7213-46C7-B4EE-55C0DF0B3952}" type="pres">
      <dgm:prSet presAssocID="{E1D7AD86-DE18-4529-BC25-14E3D18DBF07}" presName="rootnode" presStyleCnt="0">
        <dgm:presLayoutVars>
          <dgm:chMax/>
          <dgm:chPref/>
          <dgm:dir/>
          <dgm:animLvl val="lvl"/>
        </dgm:presLayoutVars>
      </dgm:prSet>
      <dgm:spPr/>
    </dgm:pt>
    <dgm:pt modelId="{1AE7D3FA-CD5B-4411-B2A4-3DE91F004447}" type="pres">
      <dgm:prSet presAssocID="{25743CF5-F6FD-4AF8-B5A2-1C5852D118EA}" presName="composite" presStyleCnt="0"/>
      <dgm:spPr/>
    </dgm:pt>
    <dgm:pt modelId="{0A288445-2D57-46AB-9606-A033E04944F5}" type="pres">
      <dgm:prSet presAssocID="{25743CF5-F6FD-4AF8-B5A2-1C5852D118EA}" presName="bentUpArrow1" presStyleLbl="alignImgPlace1" presStyleIdx="0" presStyleCnt="3"/>
      <dgm:spPr/>
    </dgm:pt>
    <dgm:pt modelId="{F324B329-5874-4316-A6E5-423CECC6D08F}" type="pres">
      <dgm:prSet presAssocID="{25743CF5-F6FD-4AF8-B5A2-1C5852D118EA}" presName="ParentText" presStyleLbl="node1" presStyleIdx="0" presStyleCnt="4" custScaleX="93855" custScaleY="84582">
        <dgm:presLayoutVars>
          <dgm:chMax val="1"/>
          <dgm:chPref val="1"/>
          <dgm:bulletEnabled val="1"/>
        </dgm:presLayoutVars>
      </dgm:prSet>
      <dgm:spPr/>
    </dgm:pt>
    <dgm:pt modelId="{1F09D466-373D-4714-94BC-6106F7BFED2B}" type="pres">
      <dgm:prSet presAssocID="{25743CF5-F6FD-4AF8-B5A2-1C5852D118EA}" presName="ChildText" presStyleLbl="revTx" presStyleIdx="0" presStyleCnt="3">
        <dgm:presLayoutVars>
          <dgm:chMax val="0"/>
          <dgm:chPref val="0"/>
          <dgm:bulletEnabled val="1"/>
        </dgm:presLayoutVars>
      </dgm:prSet>
      <dgm:spPr/>
    </dgm:pt>
    <dgm:pt modelId="{1859B2B9-5407-4029-94A3-27EF84DC7BA0}" type="pres">
      <dgm:prSet presAssocID="{11151F62-0126-4C95-9FBB-E992774FBFD8}" presName="sibTrans" presStyleCnt="0"/>
      <dgm:spPr/>
    </dgm:pt>
    <dgm:pt modelId="{A5B364ED-5DE2-4C66-8A84-DFF7495E29A9}" type="pres">
      <dgm:prSet presAssocID="{580BF706-B0C9-49DC-A931-C790ACCDF3DE}" presName="composite" presStyleCnt="0"/>
      <dgm:spPr/>
    </dgm:pt>
    <dgm:pt modelId="{CE77359E-EBED-4197-8737-3B9A0866EB3E}" type="pres">
      <dgm:prSet presAssocID="{580BF706-B0C9-49DC-A931-C790ACCDF3DE}" presName="bentUpArrow1" presStyleLbl="alignImgPlace1" presStyleIdx="1" presStyleCnt="3"/>
      <dgm:spPr/>
    </dgm:pt>
    <dgm:pt modelId="{EC330AEB-3C68-4279-ADE9-CC00A2402EEE}" type="pres">
      <dgm:prSet presAssocID="{580BF706-B0C9-49DC-A931-C790ACCDF3DE}" presName="ParentText" presStyleLbl="node1" presStyleIdx="1" presStyleCnt="4" custScaleX="91978" custScaleY="81495">
        <dgm:presLayoutVars>
          <dgm:chMax val="1"/>
          <dgm:chPref val="1"/>
          <dgm:bulletEnabled val="1"/>
        </dgm:presLayoutVars>
      </dgm:prSet>
      <dgm:spPr/>
    </dgm:pt>
    <dgm:pt modelId="{9670F6E0-5251-43C6-9CC7-CDA246529414}" type="pres">
      <dgm:prSet presAssocID="{580BF706-B0C9-49DC-A931-C790ACCDF3DE}" presName="ChildText" presStyleLbl="revTx" presStyleIdx="1" presStyleCnt="3">
        <dgm:presLayoutVars>
          <dgm:chMax val="0"/>
          <dgm:chPref val="0"/>
          <dgm:bulletEnabled val="1"/>
        </dgm:presLayoutVars>
      </dgm:prSet>
      <dgm:spPr/>
    </dgm:pt>
    <dgm:pt modelId="{94910E21-BEB6-4C97-B25D-38558B5BB0A4}" type="pres">
      <dgm:prSet presAssocID="{B3EAF8FA-596E-4EAE-824F-DE51FFE17EDB}" presName="sibTrans" presStyleCnt="0"/>
      <dgm:spPr/>
    </dgm:pt>
    <dgm:pt modelId="{26A8F87D-87BC-4AC7-8CE9-63B97D870422}" type="pres">
      <dgm:prSet presAssocID="{EE735B6A-E087-45E8-89AF-FAF0829E7125}" presName="composite" presStyleCnt="0"/>
      <dgm:spPr/>
    </dgm:pt>
    <dgm:pt modelId="{83E68439-DC2D-4ECF-8784-0E0A5EBA1BF1}" type="pres">
      <dgm:prSet presAssocID="{EE735B6A-E087-45E8-89AF-FAF0829E7125}" presName="bentUpArrow1" presStyleLbl="alignImgPlace1" presStyleIdx="2" presStyleCnt="3"/>
      <dgm:spPr/>
    </dgm:pt>
    <dgm:pt modelId="{3D0A60C6-4C48-47CD-AD9F-E2525941235B}" type="pres">
      <dgm:prSet presAssocID="{EE735B6A-E087-45E8-89AF-FAF0829E7125}" presName="ParentText" presStyleLbl="node1" presStyleIdx="2" presStyleCnt="4" custScaleX="111362" custScaleY="105765" custLinFactNeighborY="-10037">
        <dgm:presLayoutVars>
          <dgm:chMax val="1"/>
          <dgm:chPref val="1"/>
          <dgm:bulletEnabled val="1"/>
        </dgm:presLayoutVars>
      </dgm:prSet>
      <dgm:spPr/>
    </dgm:pt>
    <dgm:pt modelId="{65C80F3C-22AE-4A9C-A32B-5D431D0026CD}" type="pres">
      <dgm:prSet presAssocID="{EE735B6A-E087-45E8-89AF-FAF0829E7125}" presName="ChildText" presStyleLbl="revTx" presStyleIdx="2" presStyleCnt="3" custLinFactY="-84298" custLinFactNeighborX="-76289" custLinFactNeighborY="-100000">
        <dgm:presLayoutVars>
          <dgm:chMax val="0"/>
          <dgm:chPref val="0"/>
          <dgm:bulletEnabled val="1"/>
        </dgm:presLayoutVars>
      </dgm:prSet>
      <dgm:spPr/>
    </dgm:pt>
    <dgm:pt modelId="{6B0522F0-4791-4CC6-B784-36CF3DCDD852}" type="pres">
      <dgm:prSet presAssocID="{19C4C9F4-22A2-4927-A1A5-97E7EFC20A87}" presName="sibTrans" presStyleCnt="0"/>
      <dgm:spPr/>
    </dgm:pt>
    <dgm:pt modelId="{F4A8AD25-DC35-43F2-AEC1-9C867AA08027}" type="pres">
      <dgm:prSet presAssocID="{0A966614-7858-4DEC-8ED0-3499315DFE55}" presName="composite" presStyleCnt="0"/>
      <dgm:spPr/>
    </dgm:pt>
    <dgm:pt modelId="{722F30D6-4497-4F70-9AD4-583A5422E02C}" type="pres">
      <dgm:prSet presAssocID="{0A966614-7858-4DEC-8ED0-3499315DFE55}" presName="ParentText" presStyleLbl="node1" presStyleIdx="3" presStyleCnt="4" custScaleX="119156" custScaleY="109585" custLinFactNeighborX="10989" custLinFactNeighborY="-8555">
        <dgm:presLayoutVars>
          <dgm:chMax val="1"/>
          <dgm:chPref val="1"/>
          <dgm:bulletEnabled val="1"/>
        </dgm:presLayoutVars>
      </dgm:prSet>
      <dgm:spPr/>
    </dgm:pt>
  </dgm:ptLst>
  <dgm:cxnLst>
    <dgm:cxn modelId="{60EE7001-369F-46DF-B49E-27BB387F7864}" type="presOf" srcId="{E1D7AD86-DE18-4529-BC25-14E3D18DBF07}" destId="{E8BDE384-7213-46C7-B4EE-55C0DF0B3952}" srcOrd="0" destOrd="0" presId="urn:microsoft.com/office/officeart/2005/8/layout/StepDownProcess"/>
    <dgm:cxn modelId="{AADAAB17-7B01-48EC-B621-EB5F38AFCBC2}" srcId="{E1D7AD86-DE18-4529-BC25-14E3D18DBF07}" destId="{580BF706-B0C9-49DC-A931-C790ACCDF3DE}" srcOrd="1" destOrd="0" parTransId="{2899F6B2-5CE2-45B3-B52A-861BABC4AAF7}" sibTransId="{B3EAF8FA-596E-4EAE-824F-DE51FFE17EDB}"/>
    <dgm:cxn modelId="{A9859C24-D6A6-4084-A149-6D45DDB95B81}" type="presOf" srcId="{0A966614-7858-4DEC-8ED0-3499315DFE55}" destId="{722F30D6-4497-4F70-9AD4-583A5422E02C}" srcOrd="0" destOrd="0" presId="urn:microsoft.com/office/officeart/2005/8/layout/StepDownProcess"/>
    <dgm:cxn modelId="{7AF6312C-4BB0-43E4-A62F-FB913C3B46DB}" type="presOf" srcId="{EE735B6A-E087-45E8-89AF-FAF0829E7125}" destId="{3D0A60C6-4C48-47CD-AD9F-E2525941235B}" srcOrd="0" destOrd="0" presId="urn:microsoft.com/office/officeart/2005/8/layout/StepDownProcess"/>
    <dgm:cxn modelId="{81573B47-A3BC-445F-A796-6DF758B1B5D5}" type="presOf" srcId="{25743CF5-F6FD-4AF8-B5A2-1C5852D118EA}" destId="{F324B329-5874-4316-A6E5-423CECC6D08F}" srcOrd="0" destOrd="0" presId="urn:microsoft.com/office/officeart/2005/8/layout/StepDownProcess"/>
    <dgm:cxn modelId="{BA8901A0-0DD6-4228-958D-203ED7EF19A4}" srcId="{E1D7AD86-DE18-4529-BC25-14E3D18DBF07}" destId="{EE735B6A-E087-45E8-89AF-FAF0829E7125}" srcOrd="2" destOrd="0" parTransId="{4988EEA6-D628-4840-877E-6106258F3FFE}" sibTransId="{19C4C9F4-22A2-4927-A1A5-97E7EFC20A87}"/>
    <dgm:cxn modelId="{B5B4ACC5-0694-4A91-B989-DF6F36B23839}" type="presOf" srcId="{580BF706-B0C9-49DC-A931-C790ACCDF3DE}" destId="{EC330AEB-3C68-4279-ADE9-CC00A2402EEE}" srcOrd="0" destOrd="0" presId="urn:microsoft.com/office/officeart/2005/8/layout/StepDownProcess"/>
    <dgm:cxn modelId="{8C6FB7CC-90AD-4F19-82FA-D129B11C8D58}" srcId="{E1D7AD86-DE18-4529-BC25-14E3D18DBF07}" destId="{25743CF5-F6FD-4AF8-B5A2-1C5852D118EA}" srcOrd="0" destOrd="0" parTransId="{E085C075-7AD3-4D06-B699-B4056545CFE3}" sibTransId="{11151F62-0126-4C95-9FBB-E992774FBFD8}"/>
    <dgm:cxn modelId="{765D80E7-C11E-472A-8C17-9FF52E4433A0}" srcId="{E1D7AD86-DE18-4529-BC25-14E3D18DBF07}" destId="{0A966614-7858-4DEC-8ED0-3499315DFE55}" srcOrd="3" destOrd="0" parTransId="{76D80286-4E55-4ADF-A0D9-DC6D3A73E086}" sibTransId="{F8A631C5-7741-478D-B9C2-032F5F401D59}"/>
    <dgm:cxn modelId="{57B70C70-9718-4384-81BF-F5021CFD2ABB}" type="presParOf" srcId="{E8BDE384-7213-46C7-B4EE-55C0DF0B3952}" destId="{1AE7D3FA-CD5B-4411-B2A4-3DE91F004447}" srcOrd="0" destOrd="0" presId="urn:microsoft.com/office/officeart/2005/8/layout/StepDownProcess"/>
    <dgm:cxn modelId="{21E3BEFC-BF80-43E4-8E2E-7D5E0DC185F2}" type="presParOf" srcId="{1AE7D3FA-CD5B-4411-B2A4-3DE91F004447}" destId="{0A288445-2D57-46AB-9606-A033E04944F5}" srcOrd="0" destOrd="0" presId="urn:microsoft.com/office/officeart/2005/8/layout/StepDownProcess"/>
    <dgm:cxn modelId="{3505049E-5D71-4DD9-B135-96F67DA0173C}" type="presParOf" srcId="{1AE7D3FA-CD5B-4411-B2A4-3DE91F004447}" destId="{F324B329-5874-4316-A6E5-423CECC6D08F}" srcOrd="1" destOrd="0" presId="urn:microsoft.com/office/officeart/2005/8/layout/StepDownProcess"/>
    <dgm:cxn modelId="{7FF41FB3-911C-48EC-8C53-5BDD3AF85593}" type="presParOf" srcId="{1AE7D3FA-CD5B-4411-B2A4-3DE91F004447}" destId="{1F09D466-373D-4714-94BC-6106F7BFED2B}" srcOrd="2" destOrd="0" presId="urn:microsoft.com/office/officeart/2005/8/layout/StepDownProcess"/>
    <dgm:cxn modelId="{BDEFCF5F-EDF4-49DC-8BBB-EB91D8FF94DB}" type="presParOf" srcId="{E8BDE384-7213-46C7-B4EE-55C0DF0B3952}" destId="{1859B2B9-5407-4029-94A3-27EF84DC7BA0}" srcOrd="1" destOrd="0" presId="urn:microsoft.com/office/officeart/2005/8/layout/StepDownProcess"/>
    <dgm:cxn modelId="{682B29D0-5E30-47CD-8467-4F7F327211B6}" type="presParOf" srcId="{E8BDE384-7213-46C7-B4EE-55C0DF0B3952}" destId="{A5B364ED-5DE2-4C66-8A84-DFF7495E29A9}" srcOrd="2" destOrd="0" presId="urn:microsoft.com/office/officeart/2005/8/layout/StepDownProcess"/>
    <dgm:cxn modelId="{DAB3D0B6-6C97-421C-814B-F5D6E65350C9}" type="presParOf" srcId="{A5B364ED-5DE2-4C66-8A84-DFF7495E29A9}" destId="{CE77359E-EBED-4197-8737-3B9A0866EB3E}" srcOrd="0" destOrd="0" presId="urn:microsoft.com/office/officeart/2005/8/layout/StepDownProcess"/>
    <dgm:cxn modelId="{F03A4E48-B8D0-49CE-AFAA-AE6865D74337}" type="presParOf" srcId="{A5B364ED-5DE2-4C66-8A84-DFF7495E29A9}" destId="{EC330AEB-3C68-4279-ADE9-CC00A2402EEE}" srcOrd="1" destOrd="0" presId="urn:microsoft.com/office/officeart/2005/8/layout/StepDownProcess"/>
    <dgm:cxn modelId="{6B210CEA-73D1-4C5B-AF9A-9A1CDF0E27F6}" type="presParOf" srcId="{A5B364ED-5DE2-4C66-8A84-DFF7495E29A9}" destId="{9670F6E0-5251-43C6-9CC7-CDA246529414}" srcOrd="2" destOrd="0" presId="urn:microsoft.com/office/officeart/2005/8/layout/StepDownProcess"/>
    <dgm:cxn modelId="{BA93F8A0-317F-4BA5-9978-834D0A680D8F}" type="presParOf" srcId="{E8BDE384-7213-46C7-B4EE-55C0DF0B3952}" destId="{94910E21-BEB6-4C97-B25D-38558B5BB0A4}" srcOrd="3" destOrd="0" presId="urn:microsoft.com/office/officeart/2005/8/layout/StepDownProcess"/>
    <dgm:cxn modelId="{03E6DEC5-517B-444C-9986-239A4960EE95}" type="presParOf" srcId="{E8BDE384-7213-46C7-B4EE-55C0DF0B3952}" destId="{26A8F87D-87BC-4AC7-8CE9-63B97D870422}" srcOrd="4" destOrd="0" presId="urn:microsoft.com/office/officeart/2005/8/layout/StepDownProcess"/>
    <dgm:cxn modelId="{F7A21922-1F41-45AB-9915-F102A8C174EA}" type="presParOf" srcId="{26A8F87D-87BC-4AC7-8CE9-63B97D870422}" destId="{83E68439-DC2D-4ECF-8784-0E0A5EBA1BF1}" srcOrd="0" destOrd="0" presId="urn:microsoft.com/office/officeart/2005/8/layout/StepDownProcess"/>
    <dgm:cxn modelId="{066BF3B8-71E1-477F-9C18-6523E76FA76F}" type="presParOf" srcId="{26A8F87D-87BC-4AC7-8CE9-63B97D870422}" destId="{3D0A60C6-4C48-47CD-AD9F-E2525941235B}" srcOrd="1" destOrd="0" presId="urn:microsoft.com/office/officeart/2005/8/layout/StepDownProcess"/>
    <dgm:cxn modelId="{8EA4C2F3-9BA8-40D6-9172-9FA950845F51}" type="presParOf" srcId="{26A8F87D-87BC-4AC7-8CE9-63B97D870422}" destId="{65C80F3C-22AE-4A9C-A32B-5D431D0026CD}" srcOrd="2" destOrd="0" presId="urn:microsoft.com/office/officeart/2005/8/layout/StepDownProcess"/>
    <dgm:cxn modelId="{BC0423F3-1D52-46C1-A8C8-E6A66F7B9293}" type="presParOf" srcId="{E8BDE384-7213-46C7-B4EE-55C0DF0B3952}" destId="{6B0522F0-4791-4CC6-B784-36CF3DCDD852}" srcOrd="5" destOrd="0" presId="urn:microsoft.com/office/officeart/2005/8/layout/StepDownProcess"/>
    <dgm:cxn modelId="{28C96EF8-70B1-47F0-AC05-0EB38827BD10}" type="presParOf" srcId="{E8BDE384-7213-46C7-B4EE-55C0DF0B3952}" destId="{F4A8AD25-DC35-43F2-AEC1-9C867AA08027}" srcOrd="6" destOrd="0" presId="urn:microsoft.com/office/officeart/2005/8/layout/StepDownProcess"/>
    <dgm:cxn modelId="{A10450A5-4A9E-4816-A82C-7B12B13C2662}" type="presParOf" srcId="{F4A8AD25-DC35-43F2-AEC1-9C867AA08027}" destId="{722F30D6-4497-4F70-9AD4-583A5422E02C}" srcOrd="0"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EFEEAA-082D-49F1-9BCF-42ABEF3EBF5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8D73A06A-9F2E-45F7-8A7D-3B394FE4E763}">
      <dgm:prSet phldrT="[Text]" custT="1"/>
      <dgm:spPr/>
      <dgm:t>
        <a:bodyPr/>
        <a:lstStyle/>
        <a:p>
          <a:pPr rtl="0"/>
          <a:r>
            <a:rPr lang="en-US" sz="2000"/>
            <a:t>Foundation Programme (FP)</a:t>
          </a:r>
          <a:r>
            <a:rPr lang="en-US" sz="2000">
              <a:latin typeface="Calibri"/>
            </a:rPr>
            <a:t> </a:t>
          </a:r>
          <a:endParaRPr lang="en-GB" sz="2000"/>
        </a:p>
      </dgm:t>
    </dgm:pt>
    <dgm:pt modelId="{AE6D58ED-F8A0-4CCE-BB34-DC47EFC842EF}" type="parTrans" cxnId="{64C0665F-0E2A-4F52-8B8A-2331557E5DBE}">
      <dgm:prSet/>
      <dgm:spPr/>
      <dgm:t>
        <a:bodyPr/>
        <a:lstStyle/>
        <a:p>
          <a:endParaRPr lang="en-GB"/>
        </a:p>
      </dgm:t>
    </dgm:pt>
    <dgm:pt modelId="{D748C569-76FE-489D-B858-5572F7CB7362}" type="sibTrans" cxnId="{64C0665F-0E2A-4F52-8B8A-2331557E5DBE}">
      <dgm:prSet/>
      <dgm:spPr/>
      <dgm:t>
        <a:bodyPr/>
        <a:lstStyle/>
        <a:p>
          <a:endParaRPr lang="en-GB"/>
        </a:p>
      </dgm:t>
    </dgm:pt>
    <dgm:pt modelId="{2975C996-852B-4155-BFE3-AD0B313DFEA3}">
      <dgm:prSet phldrT="[Text]"/>
      <dgm:spPr/>
      <dgm:t>
        <a:bodyPr/>
        <a:lstStyle/>
        <a:p>
          <a:r>
            <a:rPr lang="en-US"/>
            <a:t>National application. Mandatory for all applicants</a:t>
          </a:r>
          <a:endParaRPr lang="en-GB"/>
        </a:p>
      </dgm:t>
    </dgm:pt>
    <dgm:pt modelId="{2F7FE280-3770-499F-AD19-5B63409A97D1}" type="parTrans" cxnId="{33426847-D2C0-4363-A24E-E55BC34CC3F6}">
      <dgm:prSet/>
      <dgm:spPr/>
      <dgm:t>
        <a:bodyPr/>
        <a:lstStyle/>
        <a:p>
          <a:endParaRPr lang="en-GB"/>
        </a:p>
      </dgm:t>
    </dgm:pt>
    <dgm:pt modelId="{5763F9E9-F6D7-4A32-ACF4-E537FB4C2365}" type="sibTrans" cxnId="{33426847-D2C0-4363-A24E-E55BC34CC3F6}">
      <dgm:prSet/>
      <dgm:spPr/>
      <dgm:t>
        <a:bodyPr/>
        <a:lstStyle/>
        <a:p>
          <a:endParaRPr lang="en-GB"/>
        </a:p>
      </dgm:t>
    </dgm:pt>
    <dgm:pt modelId="{BBFFB456-1B62-40A7-9590-082D05CBCB8B}">
      <dgm:prSet phldrT="[Text]" custT="1"/>
      <dgm:spPr/>
      <dgm:t>
        <a:bodyPr/>
        <a:lstStyle/>
        <a:p>
          <a:r>
            <a:rPr lang="en-US" sz="1800" err="1"/>
            <a:t>Specialised</a:t>
          </a:r>
          <a:r>
            <a:rPr lang="en-US" sz="1800"/>
            <a:t> Foundation Programme (SFP)</a:t>
          </a:r>
          <a:endParaRPr lang="en-GB" sz="1800"/>
        </a:p>
      </dgm:t>
    </dgm:pt>
    <dgm:pt modelId="{FE04C35C-0FAB-454D-948E-0DEBCA9D7080}" type="parTrans" cxnId="{2482EB8A-6F6B-48D2-AF8C-556A58124AB2}">
      <dgm:prSet/>
      <dgm:spPr/>
      <dgm:t>
        <a:bodyPr/>
        <a:lstStyle/>
        <a:p>
          <a:endParaRPr lang="en-GB"/>
        </a:p>
      </dgm:t>
    </dgm:pt>
    <dgm:pt modelId="{977B4DC3-7D97-4A80-8D89-115896363167}" type="sibTrans" cxnId="{2482EB8A-6F6B-48D2-AF8C-556A58124AB2}">
      <dgm:prSet/>
      <dgm:spPr/>
      <dgm:t>
        <a:bodyPr/>
        <a:lstStyle/>
        <a:p>
          <a:endParaRPr lang="en-GB"/>
        </a:p>
      </dgm:t>
    </dgm:pt>
    <dgm:pt modelId="{CFAED46C-C876-4E02-BCB4-2AA4E8AD5A57}">
      <dgm:prSet phldrT="[Text]"/>
      <dgm:spPr/>
      <dgm:t>
        <a:bodyPr/>
        <a:lstStyle/>
        <a:p>
          <a:pPr rtl="0"/>
          <a:r>
            <a:rPr lang="en-US"/>
            <a:t>National application. Optional</a:t>
          </a:r>
          <a:r>
            <a:rPr lang="en-US">
              <a:latin typeface="Calibri"/>
            </a:rPr>
            <a:t> </a:t>
          </a:r>
          <a:endParaRPr lang="en-GB"/>
        </a:p>
      </dgm:t>
    </dgm:pt>
    <dgm:pt modelId="{BA44E1ED-6408-466C-9338-3B258B8F18A6}" type="parTrans" cxnId="{265438DA-12C0-4A1C-AF57-36F2AAB524AD}">
      <dgm:prSet/>
      <dgm:spPr/>
      <dgm:t>
        <a:bodyPr/>
        <a:lstStyle/>
        <a:p>
          <a:endParaRPr lang="en-GB"/>
        </a:p>
      </dgm:t>
    </dgm:pt>
    <dgm:pt modelId="{ACB92397-DD88-4398-A88E-96CED93E116A}" type="sibTrans" cxnId="{265438DA-12C0-4A1C-AF57-36F2AAB524AD}">
      <dgm:prSet/>
      <dgm:spPr/>
      <dgm:t>
        <a:bodyPr/>
        <a:lstStyle/>
        <a:p>
          <a:endParaRPr lang="en-GB"/>
        </a:p>
      </dgm:t>
    </dgm:pt>
    <dgm:pt modelId="{3221DB20-6A3A-4802-9BBD-776201F65B53}">
      <dgm:prSet phldrT="[Text]" custT="1"/>
      <dgm:spPr/>
      <dgm:t>
        <a:bodyPr/>
        <a:lstStyle/>
        <a:p>
          <a:r>
            <a:rPr lang="en-US" sz="1800"/>
            <a:t>Psychiatry Foundation Fellowship (PFF) Programmes</a:t>
          </a:r>
          <a:endParaRPr lang="en-GB" sz="1800"/>
        </a:p>
      </dgm:t>
    </dgm:pt>
    <dgm:pt modelId="{3A6A92AA-BA3B-4CC6-BF9A-A3E8858E81C3}" type="parTrans" cxnId="{EF2589CD-D06B-426B-A9A2-FDD727C3CC60}">
      <dgm:prSet/>
      <dgm:spPr/>
      <dgm:t>
        <a:bodyPr/>
        <a:lstStyle/>
        <a:p>
          <a:endParaRPr lang="en-GB"/>
        </a:p>
      </dgm:t>
    </dgm:pt>
    <dgm:pt modelId="{C97625DB-978E-4DA7-B667-18A406379F64}" type="sibTrans" cxnId="{EF2589CD-D06B-426B-A9A2-FDD727C3CC60}">
      <dgm:prSet/>
      <dgm:spPr/>
      <dgm:t>
        <a:bodyPr/>
        <a:lstStyle/>
        <a:p>
          <a:endParaRPr lang="en-GB"/>
        </a:p>
      </dgm:t>
    </dgm:pt>
    <dgm:pt modelId="{AE60760E-FB5C-4A44-A9C9-90AAA7D20661}">
      <dgm:prSet phldrT="[Text]"/>
      <dgm:spPr/>
      <dgm:t>
        <a:bodyPr/>
        <a:lstStyle/>
        <a:p>
          <a:r>
            <a:rPr lang="en-US"/>
            <a:t>National application to the Royal College. Optional</a:t>
          </a:r>
          <a:endParaRPr lang="en-GB"/>
        </a:p>
      </dgm:t>
    </dgm:pt>
    <dgm:pt modelId="{D19CFD89-47A3-4C15-91A7-8EF7E2C74E58}" type="parTrans" cxnId="{FE7CEC2F-4D76-4A34-A06D-CAC2B91FC8AF}">
      <dgm:prSet/>
      <dgm:spPr/>
      <dgm:t>
        <a:bodyPr/>
        <a:lstStyle/>
        <a:p>
          <a:endParaRPr lang="en-GB"/>
        </a:p>
      </dgm:t>
    </dgm:pt>
    <dgm:pt modelId="{B733256D-FD6B-49D9-A836-EAEF9459B588}" type="sibTrans" cxnId="{FE7CEC2F-4D76-4A34-A06D-CAC2B91FC8AF}">
      <dgm:prSet/>
      <dgm:spPr/>
      <dgm:t>
        <a:bodyPr/>
        <a:lstStyle/>
        <a:p>
          <a:endParaRPr lang="en-GB"/>
        </a:p>
      </dgm:t>
    </dgm:pt>
    <dgm:pt modelId="{60347F3D-B31F-480B-86BE-D36363327734}">
      <dgm:prSet custT="1"/>
      <dgm:spPr/>
      <dgm:t>
        <a:bodyPr/>
        <a:lstStyle/>
        <a:p>
          <a:r>
            <a:rPr lang="en-US" sz="1800"/>
            <a:t>Foundation Priority Programmes (FPP)</a:t>
          </a:r>
          <a:endParaRPr lang="en-GB" sz="1800"/>
        </a:p>
      </dgm:t>
    </dgm:pt>
    <dgm:pt modelId="{D9E2E878-EFDB-48ED-B340-11E7B9A97B2A}" type="parTrans" cxnId="{9CB39A8E-8E0C-43F6-B7A4-34FD0D7810D6}">
      <dgm:prSet/>
      <dgm:spPr/>
      <dgm:t>
        <a:bodyPr/>
        <a:lstStyle/>
        <a:p>
          <a:endParaRPr lang="en-GB"/>
        </a:p>
      </dgm:t>
    </dgm:pt>
    <dgm:pt modelId="{7BC8D6FB-3707-4B5E-B404-F018E1760A4E}" type="sibTrans" cxnId="{9CB39A8E-8E0C-43F6-B7A4-34FD0D7810D6}">
      <dgm:prSet/>
      <dgm:spPr/>
      <dgm:t>
        <a:bodyPr/>
        <a:lstStyle/>
        <a:p>
          <a:endParaRPr lang="en-GB"/>
        </a:p>
      </dgm:t>
    </dgm:pt>
    <dgm:pt modelId="{033E6A01-3465-4514-A387-65F189B0B3C0}">
      <dgm:prSet/>
      <dgm:spPr/>
      <dgm:t>
        <a:bodyPr/>
        <a:lstStyle/>
        <a:p>
          <a:r>
            <a:rPr lang="en-US"/>
            <a:t>National application. Optional</a:t>
          </a:r>
          <a:endParaRPr lang="en-GB"/>
        </a:p>
      </dgm:t>
    </dgm:pt>
    <dgm:pt modelId="{BC796CDF-9207-4044-97F8-F2D772F1BABB}" type="parTrans" cxnId="{1AB99CF9-DB0C-4EE6-A98F-452718791418}">
      <dgm:prSet/>
      <dgm:spPr/>
      <dgm:t>
        <a:bodyPr/>
        <a:lstStyle/>
        <a:p>
          <a:endParaRPr lang="en-GB"/>
        </a:p>
      </dgm:t>
    </dgm:pt>
    <dgm:pt modelId="{547B0AA2-517B-48FB-ABA4-0BABD64EA02C}" type="sibTrans" cxnId="{1AB99CF9-DB0C-4EE6-A98F-452718791418}">
      <dgm:prSet/>
      <dgm:spPr/>
      <dgm:t>
        <a:bodyPr/>
        <a:lstStyle/>
        <a:p>
          <a:endParaRPr lang="en-GB"/>
        </a:p>
      </dgm:t>
    </dgm:pt>
    <dgm:pt modelId="{B81E9D47-D830-4557-B0C0-9DB346CAFC67}">
      <dgm:prSet custT="1"/>
      <dgm:spPr/>
      <dgm:t>
        <a:bodyPr/>
        <a:lstStyle/>
        <a:p>
          <a:r>
            <a:rPr lang="en-GB" sz="1600"/>
            <a:t>Eligibility Process</a:t>
          </a:r>
          <a:r>
            <a:rPr lang="en-GB" sz="1600">
              <a:latin typeface="Calibri"/>
            </a:rPr>
            <a:t>:</a:t>
          </a:r>
          <a:r>
            <a:rPr lang="en-GB" sz="1600"/>
            <a:t> Those applicants confirmed Eligible or Eligible with conditions must apply to the National FP vacancy</a:t>
          </a:r>
        </a:p>
      </dgm:t>
    </dgm:pt>
    <dgm:pt modelId="{FDE7F2D9-854A-48E8-A1A6-2A859136DDF6}" type="parTrans" cxnId="{11A8647A-23DC-4612-8705-988BF84BA4BC}">
      <dgm:prSet/>
      <dgm:spPr/>
      <dgm:t>
        <a:bodyPr/>
        <a:lstStyle/>
        <a:p>
          <a:endParaRPr lang="en-GB"/>
        </a:p>
      </dgm:t>
    </dgm:pt>
    <dgm:pt modelId="{AD700041-6C65-48D7-AD51-EA3B9ED9672F}" type="sibTrans" cxnId="{11A8647A-23DC-4612-8705-988BF84BA4BC}">
      <dgm:prSet/>
      <dgm:spPr/>
      <dgm:t>
        <a:bodyPr/>
        <a:lstStyle/>
        <a:p>
          <a:endParaRPr lang="en-GB"/>
        </a:p>
      </dgm:t>
    </dgm:pt>
    <dgm:pt modelId="{3574F94F-F6AC-4E22-8255-5918A8F98A77}" type="pres">
      <dgm:prSet presAssocID="{F0EFEEAA-082D-49F1-9BCF-42ABEF3EBF5F}" presName="Name0" presStyleCnt="0">
        <dgm:presLayoutVars>
          <dgm:dir/>
          <dgm:animLvl val="lvl"/>
          <dgm:resizeHandles val="exact"/>
        </dgm:presLayoutVars>
      </dgm:prSet>
      <dgm:spPr/>
    </dgm:pt>
    <dgm:pt modelId="{7DBC8880-0AE4-4A62-A7E5-66931C0EF6BB}" type="pres">
      <dgm:prSet presAssocID="{3221DB20-6A3A-4802-9BBD-776201F65B53}" presName="boxAndChildren" presStyleCnt="0"/>
      <dgm:spPr/>
    </dgm:pt>
    <dgm:pt modelId="{9961DA3D-30B4-41AE-93CD-AC7D77F7317B}" type="pres">
      <dgm:prSet presAssocID="{3221DB20-6A3A-4802-9BBD-776201F65B53}" presName="parentTextBox" presStyleLbl="node1" presStyleIdx="0" presStyleCnt="5"/>
      <dgm:spPr/>
    </dgm:pt>
    <dgm:pt modelId="{43E92812-533C-4AA8-B61F-D4E00C7DF7E6}" type="pres">
      <dgm:prSet presAssocID="{3221DB20-6A3A-4802-9BBD-776201F65B53}" presName="entireBox" presStyleLbl="node1" presStyleIdx="0" presStyleCnt="5"/>
      <dgm:spPr/>
    </dgm:pt>
    <dgm:pt modelId="{4156DC3D-71B5-4F5D-A9E3-0F5D1C7E1C2E}" type="pres">
      <dgm:prSet presAssocID="{3221DB20-6A3A-4802-9BBD-776201F65B53}" presName="descendantBox" presStyleCnt="0"/>
      <dgm:spPr/>
    </dgm:pt>
    <dgm:pt modelId="{816ED6F0-E3CF-4A9A-AD1E-AE2C64DC859A}" type="pres">
      <dgm:prSet presAssocID="{AE60760E-FB5C-4A44-A9C9-90AAA7D20661}" presName="childTextBox" presStyleLbl="fgAccFollowNode1" presStyleIdx="0" presStyleCnt="4">
        <dgm:presLayoutVars>
          <dgm:bulletEnabled val="1"/>
        </dgm:presLayoutVars>
      </dgm:prSet>
      <dgm:spPr/>
    </dgm:pt>
    <dgm:pt modelId="{E439F777-F032-43D9-A957-59DB43EB3E99}" type="pres">
      <dgm:prSet presAssocID="{7BC8D6FB-3707-4B5E-B404-F018E1760A4E}" presName="sp" presStyleCnt="0"/>
      <dgm:spPr/>
    </dgm:pt>
    <dgm:pt modelId="{BE10620B-D900-4BC3-986D-BE3B9728E8C4}" type="pres">
      <dgm:prSet presAssocID="{60347F3D-B31F-480B-86BE-D36363327734}" presName="arrowAndChildren" presStyleCnt="0"/>
      <dgm:spPr/>
    </dgm:pt>
    <dgm:pt modelId="{2275ACAD-881C-4F85-8DAC-F582F55D8953}" type="pres">
      <dgm:prSet presAssocID="{60347F3D-B31F-480B-86BE-D36363327734}" presName="parentTextArrow" presStyleLbl="node1" presStyleIdx="0" presStyleCnt="5"/>
      <dgm:spPr/>
    </dgm:pt>
    <dgm:pt modelId="{529C9B76-6AD3-445F-BFF9-3127A644BEDF}" type="pres">
      <dgm:prSet presAssocID="{60347F3D-B31F-480B-86BE-D36363327734}" presName="arrow" presStyleLbl="node1" presStyleIdx="1" presStyleCnt="5"/>
      <dgm:spPr/>
    </dgm:pt>
    <dgm:pt modelId="{10A43DEF-DE57-4B87-9F15-64B977E38324}" type="pres">
      <dgm:prSet presAssocID="{60347F3D-B31F-480B-86BE-D36363327734}" presName="descendantArrow" presStyleCnt="0"/>
      <dgm:spPr/>
    </dgm:pt>
    <dgm:pt modelId="{F5A50F8F-131C-4E2B-99F0-2D476EE6F4CA}" type="pres">
      <dgm:prSet presAssocID="{033E6A01-3465-4514-A387-65F189B0B3C0}" presName="childTextArrow" presStyleLbl="fgAccFollowNode1" presStyleIdx="1" presStyleCnt="4">
        <dgm:presLayoutVars>
          <dgm:bulletEnabled val="1"/>
        </dgm:presLayoutVars>
      </dgm:prSet>
      <dgm:spPr/>
    </dgm:pt>
    <dgm:pt modelId="{2C4E043B-234E-48CF-8D2D-7F05CFC4D379}" type="pres">
      <dgm:prSet presAssocID="{977B4DC3-7D97-4A80-8D89-115896363167}" presName="sp" presStyleCnt="0"/>
      <dgm:spPr/>
    </dgm:pt>
    <dgm:pt modelId="{691A25F1-19F0-4959-9415-7F25D08AD55E}" type="pres">
      <dgm:prSet presAssocID="{BBFFB456-1B62-40A7-9590-082D05CBCB8B}" presName="arrowAndChildren" presStyleCnt="0"/>
      <dgm:spPr/>
    </dgm:pt>
    <dgm:pt modelId="{46741019-4679-42F6-81C1-90569217364F}" type="pres">
      <dgm:prSet presAssocID="{BBFFB456-1B62-40A7-9590-082D05CBCB8B}" presName="parentTextArrow" presStyleLbl="node1" presStyleIdx="1" presStyleCnt="5"/>
      <dgm:spPr/>
    </dgm:pt>
    <dgm:pt modelId="{DEB3C6A8-D42A-4F62-B64F-1D93B690C3BC}" type="pres">
      <dgm:prSet presAssocID="{BBFFB456-1B62-40A7-9590-082D05CBCB8B}" presName="arrow" presStyleLbl="node1" presStyleIdx="2" presStyleCnt="5"/>
      <dgm:spPr/>
    </dgm:pt>
    <dgm:pt modelId="{3B18A123-3A37-46D5-BD05-CAE0FCFB4680}" type="pres">
      <dgm:prSet presAssocID="{BBFFB456-1B62-40A7-9590-082D05CBCB8B}" presName="descendantArrow" presStyleCnt="0"/>
      <dgm:spPr/>
    </dgm:pt>
    <dgm:pt modelId="{9A64056F-3085-4B6C-BC12-E80CEE1F22E7}" type="pres">
      <dgm:prSet presAssocID="{CFAED46C-C876-4E02-BCB4-2AA4E8AD5A57}" presName="childTextArrow" presStyleLbl="fgAccFollowNode1" presStyleIdx="2" presStyleCnt="4">
        <dgm:presLayoutVars>
          <dgm:bulletEnabled val="1"/>
        </dgm:presLayoutVars>
      </dgm:prSet>
      <dgm:spPr/>
    </dgm:pt>
    <dgm:pt modelId="{07E4395F-27E0-4C49-8D26-E110446C2DC4}" type="pres">
      <dgm:prSet presAssocID="{D748C569-76FE-489D-B858-5572F7CB7362}" presName="sp" presStyleCnt="0"/>
      <dgm:spPr/>
    </dgm:pt>
    <dgm:pt modelId="{63C1EAE7-713D-4DC9-8BF1-8137C725C2E3}" type="pres">
      <dgm:prSet presAssocID="{8D73A06A-9F2E-45F7-8A7D-3B394FE4E763}" presName="arrowAndChildren" presStyleCnt="0"/>
      <dgm:spPr/>
    </dgm:pt>
    <dgm:pt modelId="{4D9F7EC4-AC73-4303-A3E7-E6AB10F27DC4}" type="pres">
      <dgm:prSet presAssocID="{8D73A06A-9F2E-45F7-8A7D-3B394FE4E763}" presName="parentTextArrow" presStyleLbl="node1" presStyleIdx="2" presStyleCnt="5"/>
      <dgm:spPr/>
    </dgm:pt>
    <dgm:pt modelId="{1F3EABFF-258E-43FE-A98F-7D0040E91689}" type="pres">
      <dgm:prSet presAssocID="{8D73A06A-9F2E-45F7-8A7D-3B394FE4E763}" presName="arrow" presStyleLbl="node1" presStyleIdx="3" presStyleCnt="5"/>
      <dgm:spPr/>
    </dgm:pt>
    <dgm:pt modelId="{A586D64A-4D25-4066-B275-597269D7687D}" type="pres">
      <dgm:prSet presAssocID="{8D73A06A-9F2E-45F7-8A7D-3B394FE4E763}" presName="descendantArrow" presStyleCnt="0"/>
      <dgm:spPr/>
    </dgm:pt>
    <dgm:pt modelId="{12D637AC-6BAA-4ADF-AF8A-4AD12C06EFEF}" type="pres">
      <dgm:prSet presAssocID="{2975C996-852B-4155-BFE3-AD0B313DFEA3}" presName="childTextArrow" presStyleLbl="fgAccFollowNode1" presStyleIdx="3" presStyleCnt="4">
        <dgm:presLayoutVars>
          <dgm:bulletEnabled val="1"/>
        </dgm:presLayoutVars>
      </dgm:prSet>
      <dgm:spPr/>
    </dgm:pt>
    <dgm:pt modelId="{94CDCB8E-3540-4E2B-9D0C-3BD239E0B0A1}" type="pres">
      <dgm:prSet presAssocID="{AD700041-6C65-48D7-AD51-EA3B9ED9672F}" presName="sp" presStyleCnt="0"/>
      <dgm:spPr/>
    </dgm:pt>
    <dgm:pt modelId="{3D89484F-8F57-4D64-A43C-2117FBF352A4}" type="pres">
      <dgm:prSet presAssocID="{B81E9D47-D830-4557-B0C0-9DB346CAFC67}" presName="arrowAndChildren" presStyleCnt="0"/>
      <dgm:spPr/>
    </dgm:pt>
    <dgm:pt modelId="{BF21068E-54B1-48D3-B7E0-83851ADF8280}" type="pres">
      <dgm:prSet presAssocID="{B81E9D47-D830-4557-B0C0-9DB346CAFC67}" presName="parentTextArrow" presStyleLbl="node1" presStyleIdx="4" presStyleCnt="5"/>
      <dgm:spPr/>
    </dgm:pt>
  </dgm:ptLst>
  <dgm:cxnLst>
    <dgm:cxn modelId="{F3CAD106-4759-4D0A-B2CF-D5EFC9D7D83F}" type="presOf" srcId="{60347F3D-B31F-480B-86BE-D36363327734}" destId="{529C9B76-6AD3-445F-BFF9-3127A644BEDF}" srcOrd="1" destOrd="0" presId="urn:microsoft.com/office/officeart/2005/8/layout/process4"/>
    <dgm:cxn modelId="{4B4E160D-1AFF-4F28-98F1-0D225FBC8C51}" type="presOf" srcId="{8D73A06A-9F2E-45F7-8A7D-3B394FE4E763}" destId="{1F3EABFF-258E-43FE-A98F-7D0040E91689}" srcOrd="1" destOrd="0" presId="urn:microsoft.com/office/officeart/2005/8/layout/process4"/>
    <dgm:cxn modelId="{61C92311-93E8-4D9A-90A6-30E3B5F7A3B9}" type="presOf" srcId="{2975C996-852B-4155-BFE3-AD0B313DFEA3}" destId="{12D637AC-6BAA-4ADF-AF8A-4AD12C06EFEF}" srcOrd="0" destOrd="0" presId="urn:microsoft.com/office/officeart/2005/8/layout/process4"/>
    <dgm:cxn modelId="{B8538B23-71D2-4D98-A638-00BDF7A1ED1B}" type="presOf" srcId="{3221DB20-6A3A-4802-9BBD-776201F65B53}" destId="{9961DA3D-30B4-41AE-93CD-AC7D77F7317B}" srcOrd="0" destOrd="0" presId="urn:microsoft.com/office/officeart/2005/8/layout/process4"/>
    <dgm:cxn modelId="{77B23029-1A16-4626-941F-CEFA74F55353}" type="presOf" srcId="{AE60760E-FB5C-4A44-A9C9-90AAA7D20661}" destId="{816ED6F0-E3CF-4A9A-AD1E-AE2C64DC859A}" srcOrd="0" destOrd="0" presId="urn:microsoft.com/office/officeart/2005/8/layout/process4"/>
    <dgm:cxn modelId="{FE7CEC2F-4D76-4A34-A06D-CAC2B91FC8AF}" srcId="{3221DB20-6A3A-4802-9BBD-776201F65B53}" destId="{AE60760E-FB5C-4A44-A9C9-90AAA7D20661}" srcOrd="0" destOrd="0" parTransId="{D19CFD89-47A3-4C15-91A7-8EF7E2C74E58}" sibTransId="{B733256D-FD6B-49D9-A836-EAEF9459B588}"/>
    <dgm:cxn modelId="{628F3436-F8A8-42D5-8043-5F5F15163070}" type="presOf" srcId="{60347F3D-B31F-480B-86BE-D36363327734}" destId="{2275ACAD-881C-4F85-8DAC-F582F55D8953}" srcOrd="0" destOrd="0" presId="urn:microsoft.com/office/officeart/2005/8/layout/process4"/>
    <dgm:cxn modelId="{64C0665F-0E2A-4F52-8B8A-2331557E5DBE}" srcId="{F0EFEEAA-082D-49F1-9BCF-42ABEF3EBF5F}" destId="{8D73A06A-9F2E-45F7-8A7D-3B394FE4E763}" srcOrd="1" destOrd="0" parTransId="{AE6D58ED-F8A0-4CCE-BB34-DC47EFC842EF}" sibTransId="{D748C569-76FE-489D-B858-5572F7CB7362}"/>
    <dgm:cxn modelId="{1D293567-C918-4660-9BB6-5DF2B58DCA79}" type="presOf" srcId="{8D73A06A-9F2E-45F7-8A7D-3B394FE4E763}" destId="{4D9F7EC4-AC73-4303-A3E7-E6AB10F27DC4}" srcOrd="0" destOrd="0" presId="urn:microsoft.com/office/officeart/2005/8/layout/process4"/>
    <dgm:cxn modelId="{F6663967-5BEE-4547-98B5-ABEC7EEC5D7D}" type="presOf" srcId="{F0EFEEAA-082D-49F1-9BCF-42ABEF3EBF5F}" destId="{3574F94F-F6AC-4E22-8255-5918A8F98A77}" srcOrd="0" destOrd="0" presId="urn:microsoft.com/office/officeart/2005/8/layout/process4"/>
    <dgm:cxn modelId="{33426847-D2C0-4363-A24E-E55BC34CC3F6}" srcId="{8D73A06A-9F2E-45F7-8A7D-3B394FE4E763}" destId="{2975C996-852B-4155-BFE3-AD0B313DFEA3}" srcOrd="0" destOrd="0" parTransId="{2F7FE280-3770-499F-AD19-5B63409A97D1}" sibTransId="{5763F9E9-F6D7-4A32-ACF4-E537FB4C2365}"/>
    <dgm:cxn modelId="{0B10ED4D-89AF-4AEB-89C9-64D4E0A87AB9}" type="presOf" srcId="{CFAED46C-C876-4E02-BCB4-2AA4E8AD5A57}" destId="{9A64056F-3085-4B6C-BC12-E80CEE1F22E7}" srcOrd="0" destOrd="0" presId="urn:microsoft.com/office/officeart/2005/8/layout/process4"/>
    <dgm:cxn modelId="{11A8647A-23DC-4612-8705-988BF84BA4BC}" srcId="{F0EFEEAA-082D-49F1-9BCF-42ABEF3EBF5F}" destId="{B81E9D47-D830-4557-B0C0-9DB346CAFC67}" srcOrd="0" destOrd="0" parTransId="{FDE7F2D9-854A-48E8-A1A6-2A859136DDF6}" sibTransId="{AD700041-6C65-48D7-AD51-EA3B9ED9672F}"/>
    <dgm:cxn modelId="{2482EB8A-6F6B-48D2-AF8C-556A58124AB2}" srcId="{F0EFEEAA-082D-49F1-9BCF-42ABEF3EBF5F}" destId="{BBFFB456-1B62-40A7-9590-082D05CBCB8B}" srcOrd="2" destOrd="0" parTransId="{FE04C35C-0FAB-454D-948E-0DEBCA9D7080}" sibTransId="{977B4DC3-7D97-4A80-8D89-115896363167}"/>
    <dgm:cxn modelId="{9CB39A8E-8E0C-43F6-B7A4-34FD0D7810D6}" srcId="{F0EFEEAA-082D-49F1-9BCF-42ABEF3EBF5F}" destId="{60347F3D-B31F-480B-86BE-D36363327734}" srcOrd="3" destOrd="0" parTransId="{D9E2E878-EFDB-48ED-B340-11E7B9A97B2A}" sibTransId="{7BC8D6FB-3707-4B5E-B404-F018E1760A4E}"/>
    <dgm:cxn modelId="{54C90398-C1BB-42DC-A75D-793E20020BC6}" type="presOf" srcId="{3221DB20-6A3A-4802-9BBD-776201F65B53}" destId="{43E92812-533C-4AA8-B61F-D4E00C7DF7E6}" srcOrd="1" destOrd="0" presId="urn:microsoft.com/office/officeart/2005/8/layout/process4"/>
    <dgm:cxn modelId="{AACCB1A7-1875-4E8A-B1E4-67FF67AA62CC}" type="presOf" srcId="{BBFFB456-1B62-40A7-9590-082D05CBCB8B}" destId="{46741019-4679-42F6-81C1-90569217364F}" srcOrd="0" destOrd="0" presId="urn:microsoft.com/office/officeart/2005/8/layout/process4"/>
    <dgm:cxn modelId="{004F99BA-5555-4E18-9D70-5191AD94F8C9}" type="presOf" srcId="{033E6A01-3465-4514-A387-65F189B0B3C0}" destId="{F5A50F8F-131C-4E2B-99F0-2D476EE6F4CA}" srcOrd="0" destOrd="0" presId="urn:microsoft.com/office/officeart/2005/8/layout/process4"/>
    <dgm:cxn modelId="{EF2589CD-D06B-426B-A9A2-FDD727C3CC60}" srcId="{F0EFEEAA-082D-49F1-9BCF-42ABEF3EBF5F}" destId="{3221DB20-6A3A-4802-9BBD-776201F65B53}" srcOrd="4" destOrd="0" parTransId="{3A6A92AA-BA3B-4CC6-BF9A-A3E8858E81C3}" sibTransId="{C97625DB-978E-4DA7-B667-18A406379F64}"/>
    <dgm:cxn modelId="{83B449D8-91F0-4AAE-9FB6-FDD9681DF18F}" type="presOf" srcId="{B81E9D47-D830-4557-B0C0-9DB346CAFC67}" destId="{BF21068E-54B1-48D3-B7E0-83851ADF8280}" srcOrd="0" destOrd="0" presId="urn:microsoft.com/office/officeart/2005/8/layout/process4"/>
    <dgm:cxn modelId="{265438DA-12C0-4A1C-AF57-36F2AAB524AD}" srcId="{BBFFB456-1B62-40A7-9590-082D05CBCB8B}" destId="{CFAED46C-C876-4E02-BCB4-2AA4E8AD5A57}" srcOrd="0" destOrd="0" parTransId="{BA44E1ED-6408-466C-9338-3B258B8F18A6}" sibTransId="{ACB92397-DD88-4398-A88E-96CED93E116A}"/>
    <dgm:cxn modelId="{349EC4E3-07C6-45D3-8FD0-85C83F66FCF9}" type="presOf" srcId="{BBFFB456-1B62-40A7-9590-082D05CBCB8B}" destId="{DEB3C6A8-D42A-4F62-B64F-1D93B690C3BC}" srcOrd="1" destOrd="0" presId="urn:microsoft.com/office/officeart/2005/8/layout/process4"/>
    <dgm:cxn modelId="{1AB99CF9-DB0C-4EE6-A98F-452718791418}" srcId="{60347F3D-B31F-480B-86BE-D36363327734}" destId="{033E6A01-3465-4514-A387-65F189B0B3C0}" srcOrd="0" destOrd="0" parTransId="{BC796CDF-9207-4044-97F8-F2D772F1BABB}" sibTransId="{547B0AA2-517B-48FB-ABA4-0BABD64EA02C}"/>
    <dgm:cxn modelId="{137457AF-801A-4246-8C89-00244327B669}" type="presParOf" srcId="{3574F94F-F6AC-4E22-8255-5918A8F98A77}" destId="{7DBC8880-0AE4-4A62-A7E5-66931C0EF6BB}" srcOrd="0" destOrd="0" presId="urn:microsoft.com/office/officeart/2005/8/layout/process4"/>
    <dgm:cxn modelId="{04777581-410B-45A2-A2CA-9DBF39A6EB77}" type="presParOf" srcId="{7DBC8880-0AE4-4A62-A7E5-66931C0EF6BB}" destId="{9961DA3D-30B4-41AE-93CD-AC7D77F7317B}" srcOrd="0" destOrd="0" presId="urn:microsoft.com/office/officeart/2005/8/layout/process4"/>
    <dgm:cxn modelId="{D9304E1F-596D-4F76-9F89-5EDCA2BFE4FC}" type="presParOf" srcId="{7DBC8880-0AE4-4A62-A7E5-66931C0EF6BB}" destId="{43E92812-533C-4AA8-B61F-D4E00C7DF7E6}" srcOrd="1" destOrd="0" presId="urn:microsoft.com/office/officeart/2005/8/layout/process4"/>
    <dgm:cxn modelId="{6189AAA1-AED0-4BA5-898D-E216EE4BEEAE}" type="presParOf" srcId="{7DBC8880-0AE4-4A62-A7E5-66931C0EF6BB}" destId="{4156DC3D-71B5-4F5D-A9E3-0F5D1C7E1C2E}" srcOrd="2" destOrd="0" presId="urn:microsoft.com/office/officeart/2005/8/layout/process4"/>
    <dgm:cxn modelId="{DD555584-EB22-497C-9F32-7AD31101DB56}" type="presParOf" srcId="{4156DC3D-71B5-4F5D-A9E3-0F5D1C7E1C2E}" destId="{816ED6F0-E3CF-4A9A-AD1E-AE2C64DC859A}" srcOrd="0" destOrd="0" presId="urn:microsoft.com/office/officeart/2005/8/layout/process4"/>
    <dgm:cxn modelId="{55FD507D-A19F-4D51-B562-E798AE79A632}" type="presParOf" srcId="{3574F94F-F6AC-4E22-8255-5918A8F98A77}" destId="{E439F777-F032-43D9-A957-59DB43EB3E99}" srcOrd="1" destOrd="0" presId="urn:microsoft.com/office/officeart/2005/8/layout/process4"/>
    <dgm:cxn modelId="{F92807E5-C4DB-42D7-A72B-05477EF22947}" type="presParOf" srcId="{3574F94F-F6AC-4E22-8255-5918A8F98A77}" destId="{BE10620B-D900-4BC3-986D-BE3B9728E8C4}" srcOrd="2" destOrd="0" presId="urn:microsoft.com/office/officeart/2005/8/layout/process4"/>
    <dgm:cxn modelId="{C5AEF445-D99C-41B7-91C9-C8230C3331BB}" type="presParOf" srcId="{BE10620B-D900-4BC3-986D-BE3B9728E8C4}" destId="{2275ACAD-881C-4F85-8DAC-F582F55D8953}" srcOrd="0" destOrd="0" presId="urn:microsoft.com/office/officeart/2005/8/layout/process4"/>
    <dgm:cxn modelId="{644B3EDA-6C0F-4F59-8CCE-6230DAD75F4C}" type="presParOf" srcId="{BE10620B-D900-4BC3-986D-BE3B9728E8C4}" destId="{529C9B76-6AD3-445F-BFF9-3127A644BEDF}" srcOrd="1" destOrd="0" presId="urn:microsoft.com/office/officeart/2005/8/layout/process4"/>
    <dgm:cxn modelId="{C925A376-809A-4C72-890A-FAB91E76AEF9}" type="presParOf" srcId="{BE10620B-D900-4BC3-986D-BE3B9728E8C4}" destId="{10A43DEF-DE57-4B87-9F15-64B977E38324}" srcOrd="2" destOrd="0" presId="urn:microsoft.com/office/officeart/2005/8/layout/process4"/>
    <dgm:cxn modelId="{5F2A25F9-B4C6-4D88-A76C-449EB5A97BCF}" type="presParOf" srcId="{10A43DEF-DE57-4B87-9F15-64B977E38324}" destId="{F5A50F8F-131C-4E2B-99F0-2D476EE6F4CA}" srcOrd="0" destOrd="0" presId="urn:microsoft.com/office/officeart/2005/8/layout/process4"/>
    <dgm:cxn modelId="{9BEDEED6-F6CE-4F08-83F4-38FB096E74D9}" type="presParOf" srcId="{3574F94F-F6AC-4E22-8255-5918A8F98A77}" destId="{2C4E043B-234E-48CF-8D2D-7F05CFC4D379}" srcOrd="3" destOrd="0" presId="urn:microsoft.com/office/officeart/2005/8/layout/process4"/>
    <dgm:cxn modelId="{57B2BC5B-5925-4FC8-94E7-4A1C2C2C14EC}" type="presParOf" srcId="{3574F94F-F6AC-4E22-8255-5918A8F98A77}" destId="{691A25F1-19F0-4959-9415-7F25D08AD55E}" srcOrd="4" destOrd="0" presId="urn:microsoft.com/office/officeart/2005/8/layout/process4"/>
    <dgm:cxn modelId="{4A778222-778B-4774-9380-DCB8BE8C908E}" type="presParOf" srcId="{691A25F1-19F0-4959-9415-7F25D08AD55E}" destId="{46741019-4679-42F6-81C1-90569217364F}" srcOrd="0" destOrd="0" presId="urn:microsoft.com/office/officeart/2005/8/layout/process4"/>
    <dgm:cxn modelId="{97805A38-D58D-4338-BB97-BCA7121E7A32}" type="presParOf" srcId="{691A25F1-19F0-4959-9415-7F25D08AD55E}" destId="{DEB3C6A8-D42A-4F62-B64F-1D93B690C3BC}" srcOrd="1" destOrd="0" presId="urn:microsoft.com/office/officeart/2005/8/layout/process4"/>
    <dgm:cxn modelId="{FCA8B173-CE6C-4C49-BBEA-934E2436179B}" type="presParOf" srcId="{691A25F1-19F0-4959-9415-7F25D08AD55E}" destId="{3B18A123-3A37-46D5-BD05-CAE0FCFB4680}" srcOrd="2" destOrd="0" presId="urn:microsoft.com/office/officeart/2005/8/layout/process4"/>
    <dgm:cxn modelId="{3B9BB5C0-1158-4F9E-9493-E0CE108378C6}" type="presParOf" srcId="{3B18A123-3A37-46D5-BD05-CAE0FCFB4680}" destId="{9A64056F-3085-4B6C-BC12-E80CEE1F22E7}" srcOrd="0" destOrd="0" presId="urn:microsoft.com/office/officeart/2005/8/layout/process4"/>
    <dgm:cxn modelId="{68B6775F-0AF2-4734-AF8F-C3621472A453}" type="presParOf" srcId="{3574F94F-F6AC-4E22-8255-5918A8F98A77}" destId="{07E4395F-27E0-4C49-8D26-E110446C2DC4}" srcOrd="5" destOrd="0" presId="urn:microsoft.com/office/officeart/2005/8/layout/process4"/>
    <dgm:cxn modelId="{4B6A9B4F-37F7-4B6A-A5F7-4A8D0551B381}" type="presParOf" srcId="{3574F94F-F6AC-4E22-8255-5918A8F98A77}" destId="{63C1EAE7-713D-4DC9-8BF1-8137C725C2E3}" srcOrd="6" destOrd="0" presId="urn:microsoft.com/office/officeart/2005/8/layout/process4"/>
    <dgm:cxn modelId="{027968FF-B340-4171-A810-05964B5C23A0}" type="presParOf" srcId="{63C1EAE7-713D-4DC9-8BF1-8137C725C2E3}" destId="{4D9F7EC4-AC73-4303-A3E7-E6AB10F27DC4}" srcOrd="0" destOrd="0" presId="urn:microsoft.com/office/officeart/2005/8/layout/process4"/>
    <dgm:cxn modelId="{98D7D3DC-D9D9-4885-8522-848D8423D1D6}" type="presParOf" srcId="{63C1EAE7-713D-4DC9-8BF1-8137C725C2E3}" destId="{1F3EABFF-258E-43FE-A98F-7D0040E91689}" srcOrd="1" destOrd="0" presId="urn:microsoft.com/office/officeart/2005/8/layout/process4"/>
    <dgm:cxn modelId="{673B1192-6CD4-426C-A3AA-67799CAF57E6}" type="presParOf" srcId="{63C1EAE7-713D-4DC9-8BF1-8137C725C2E3}" destId="{A586D64A-4D25-4066-B275-597269D7687D}" srcOrd="2" destOrd="0" presId="urn:microsoft.com/office/officeart/2005/8/layout/process4"/>
    <dgm:cxn modelId="{12AE159B-CA1E-4164-86FD-B341DC8D1183}" type="presParOf" srcId="{A586D64A-4D25-4066-B275-597269D7687D}" destId="{12D637AC-6BAA-4ADF-AF8A-4AD12C06EFEF}" srcOrd="0" destOrd="0" presId="urn:microsoft.com/office/officeart/2005/8/layout/process4"/>
    <dgm:cxn modelId="{941520AF-EF49-4661-AFDC-6F542A2D1D4B}" type="presParOf" srcId="{3574F94F-F6AC-4E22-8255-5918A8F98A77}" destId="{94CDCB8E-3540-4E2B-9D0C-3BD239E0B0A1}" srcOrd="7" destOrd="0" presId="urn:microsoft.com/office/officeart/2005/8/layout/process4"/>
    <dgm:cxn modelId="{0BB53171-FCEC-43B5-8F1E-8A6A9B6FB897}" type="presParOf" srcId="{3574F94F-F6AC-4E22-8255-5918A8F98A77}" destId="{3D89484F-8F57-4D64-A43C-2117FBF352A4}" srcOrd="8" destOrd="0" presId="urn:microsoft.com/office/officeart/2005/8/layout/process4"/>
    <dgm:cxn modelId="{6904EFD2-6BFC-4023-9BDD-17ACDBA849B8}" type="presParOf" srcId="{3D89484F-8F57-4D64-A43C-2117FBF352A4}" destId="{BF21068E-54B1-48D3-B7E0-83851ADF828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39A9EC-B4DC-4D01-A746-20030DCE0EE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67D15F3-0EAD-4ADE-947B-2A956A4F601D}">
      <dgm:prSet phldrT="[Text]"/>
      <dgm:spPr>
        <a:solidFill>
          <a:srgbClr val="CBD500"/>
        </a:solidFill>
      </dgm:spPr>
      <dgm:t>
        <a:bodyPr/>
        <a:lstStyle/>
        <a:p>
          <a:pPr algn="ctr"/>
          <a:r>
            <a:rPr lang="en-US">
              <a:solidFill>
                <a:srgbClr val="003087"/>
              </a:solidFill>
            </a:rPr>
            <a:t>Eligibility</a:t>
          </a:r>
        </a:p>
      </dgm:t>
    </dgm:pt>
    <dgm:pt modelId="{355031EA-8854-4017-99E1-358910E90B87}" type="parTrans" cxnId="{63C7D13C-A781-4080-9C58-3E173989FF5C}">
      <dgm:prSet/>
      <dgm:spPr/>
      <dgm:t>
        <a:bodyPr/>
        <a:lstStyle/>
        <a:p>
          <a:pPr algn="ctr"/>
          <a:endParaRPr lang="en-US"/>
        </a:p>
      </dgm:t>
    </dgm:pt>
    <dgm:pt modelId="{DA244CFD-8131-4722-9974-0B899C5DE77C}" type="sibTrans" cxnId="{63C7D13C-A781-4080-9C58-3E173989FF5C}">
      <dgm:prSet/>
      <dgm:spPr/>
      <dgm:t>
        <a:bodyPr/>
        <a:lstStyle/>
        <a:p>
          <a:pPr algn="ctr"/>
          <a:endParaRPr lang="en-US"/>
        </a:p>
      </dgm:t>
    </dgm:pt>
    <dgm:pt modelId="{EAEBA40C-8F85-4284-8E54-1DED3DA7EF3B}">
      <dgm:prSet phldrT="[Text]"/>
      <dgm:spPr>
        <a:solidFill>
          <a:srgbClr val="8CB7E3"/>
        </a:solidFill>
      </dgm:spPr>
      <dgm:t>
        <a:bodyPr/>
        <a:lstStyle/>
        <a:p>
          <a:pPr algn="ctr"/>
          <a:r>
            <a:rPr lang="en-US">
              <a:solidFill>
                <a:srgbClr val="003087"/>
              </a:solidFill>
            </a:rPr>
            <a:t>Nominations, Registration and Applications</a:t>
          </a:r>
        </a:p>
      </dgm:t>
    </dgm:pt>
    <dgm:pt modelId="{1337D1DE-63D5-45D7-90D0-06F5B9996966}" type="parTrans" cxnId="{B5C80060-0050-4050-92DD-7D1443A09916}">
      <dgm:prSet/>
      <dgm:spPr/>
      <dgm:t>
        <a:bodyPr/>
        <a:lstStyle/>
        <a:p>
          <a:pPr algn="ctr"/>
          <a:endParaRPr lang="en-US"/>
        </a:p>
      </dgm:t>
    </dgm:pt>
    <dgm:pt modelId="{021DFB44-151A-4518-A815-EA9BB93E2A9C}" type="sibTrans" cxnId="{B5C80060-0050-4050-92DD-7D1443A09916}">
      <dgm:prSet/>
      <dgm:spPr/>
      <dgm:t>
        <a:bodyPr/>
        <a:lstStyle/>
        <a:p>
          <a:pPr algn="ctr"/>
          <a:endParaRPr lang="en-US"/>
        </a:p>
      </dgm:t>
    </dgm:pt>
    <dgm:pt modelId="{F1F421E9-CD9C-4841-B7C3-23D85BA5FFA1}">
      <dgm:prSet/>
      <dgm:spPr>
        <a:solidFill>
          <a:srgbClr val="CBD500"/>
        </a:solidFill>
      </dgm:spPr>
      <dgm:t>
        <a:bodyPr/>
        <a:lstStyle/>
        <a:p>
          <a:pPr algn="ctr"/>
          <a:r>
            <a:rPr lang="en-US">
              <a:solidFill>
                <a:srgbClr val="003087"/>
              </a:solidFill>
            </a:rPr>
            <a:t>Situational Judgement Test (SJT)</a:t>
          </a:r>
        </a:p>
      </dgm:t>
    </dgm:pt>
    <dgm:pt modelId="{A7A43B77-056D-4C8B-AC64-585AF0C63BC1}" type="parTrans" cxnId="{439F223B-C2E0-40FE-928D-1B0ADCF6E41F}">
      <dgm:prSet/>
      <dgm:spPr/>
      <dgm:t>
        <a:bodyPr/>
        <a:lstStyle/>
        <a:p>
          <a:pPr algn="ctr"/>
          <a:endParaRPr lang="en-US"/>
        </a:p>
      </dgm:t>
    </dgm:pt>
    <dgm:pt modelId="{AFBF01BF-8665-49A0-B57F-944A0433AFA0}" type="sibTrans" cxnId="{439F223B-C2E0-40FE-928D-1B0ADCF6E41F}">
      <dgm:prSet/>
      <dgm:spPr/>
      <dgm:t>
        <a:bodyPr/>
        <a:lstStyle/>
        <a:p>
          <a:pPr algn="ctr"/>
          <a:endParaRPr lang="en-US"/>
        </a:p>
      </dgm:t>
    </dgm:pt>
    <dgm:pt modelId="{94145368-F6C8-4BD6-95BF-9CB5E1A34C7C}">
      <dgm:prSet/>
      <dgm:spPr>
        <a:solidFill>
          <a:srgbClr val="CBD500"/>
        </a:solidFill>
      </dgm:spPr>
      <dgm:t>
        <a:bodyPr/>
        <a:lstStyle/>
        <a:p>
          <a:pPr algn="ctr"/>
          <a:r>
            <a:rPr lang="en-US">
              <a:solidFill>
                <a:srgbClr val="003087"/>
              </a:solidFill>
            </a:rPr>
            <a:t>National Allocation to Foundation Schools</a:t>
          </a:r>
        </a:p>
      </dgm:t>
    </dgm:pt>
    <dgm:pt modelId="{92FDBCB5-6A3F-42DF-9AE9-1269F51A69F4}" type="parTrans" cxnId="{A6721DC3-81B4-4F7D-B438-E95215488CF7}">
      <dgm:prSet/>
      <dgm:spPr/>
      <dgm:t>
        <a:bodyPr/>
        <a:lstStyle/>
        <a:p>
          <a:pPr algn="ctr"/>
          <a:endParaRPr lang="en-US"/>
        </a:p>
      </dgm:t>
    </dgm:pt>
    <dgm:pt modelId="{64E381C7-F5DF-4235-9E4B-48B674B8AF17}" type="sibTrans" cxnId="{A6721DC3-81B4-4F7D-B438-E95215488CF7}">
      <dgm:prSet/>
      <dgm:spPr/>
      <dgm:t>
        <a:bodyPr/>
        <a:lstStyle/>
        <a:p>
          <a:pPr algn="ctr"/>
          <a:endParaRPr lang="en-US"/>
        </a:p>
      </dgm:t>
    </dgm:pt>
    <dgm:pt modelId="{28162001-7A2F-44B7-BC28-96B867F7DE53}">
      <dgm:prSet/>
      <dgm:spPr>
        <a:solidFill>
          <a:srgbClr val="AD4191"/>
        </a:solidFill>
      </dgm:spPr>
      <dgm:t>
        <a:bodyPr/>
        <a:lstStyle/>
        <a:p>
          <a:pPr algn="ctr" rtl="0"/>
          <a:r>
            <a:rPr lang="en-US">
              <a:solidFill>
                <a:srgbClr val="8CB7E3"/>
              </a:solidFill>
            </a:rPr>
            <a:t>Group Matching and Match to Programme Results</a:t>
          </a:r>
          <a:r>
            <a:rPr lang="en-US">
              <a:solidFill>
                <a:srgbClr val="8CB7E3"/>
              </a:solidFill>
              <a:latin typeface="Calibri"/>
            </a:rPr>
            <a:t> (inc PFF)</a:t>
          </a:r>
          <a:endParaRPr lang="en-US">
            <a:solidFill>
              <a:srgbClr val="8CB7E3"/>
            </a:solidFill>
          </a:endParaRPr>
        </a:p>
      </dgm:t>
    </dgm:pt>
    <dgm:pt modelId="{4340734A-4C70-4F1E-BFA8-39DADD068061}" type="parTrans" cxnId="{79768427-2361-4A89-A981-D98177F6A2E6}">
      <dgm:prSet/>
      <dgm:spPr/>
      <dgm:t>
        <a:bodyPr/>
        <a:lstStyle/>
        <a:p>
          <a:pPr algn="ctr"/>
          <a:endParaRPr lang="en-US"/>
        </a:p>
      </dgm:t>
    </dgm:pt>
    <dgm:pt modelId="{C4CA3E64-8F7D-455B-BAB4-0D8AD9E957CA}" type="sibTrans" cxnId="{79768427-2361-4A89-A981-D98177F6A2E6}">
      <dgm:prSet/>
      <dgm:spPr/>
      <dgm:t>
        <a:bodyPr/>
        <a:lstStyle/>
        <a:p>
          <a:pPr algn="ctr"/>
          <a:endParaRPr lang="en-US"/>
        </a:p>
      </dgm:t>
    </dgm:pt>
    <dgm:pt modelId="{9B1C800E-E0DB-4383-8982-3A18B96A3B10}">
      <dgm:prSet/>
      <dgm:spPr>
        <a:solidFill>
          <a:srgbClr val="AD4191"/>
        </a:solidFill>
      </dgm:spPr>
      <dgm:t>
        <a:bodyPr/>
        <a:lstStyle/>
        <a:p>
          <a:pPr algn="ctr"/>
          <a:r>
            <a:rPr lang="en-US">
              <a:solidFill>
                <a:srgbClr val="8CB7E3"/>
              </a:solidFill>
            </a:rPr>
            <a:t>Local Selection Process: </a:t>
          </a:r>
          <a:r>
            <a:rPr lang="en-US" err="1">
              <a:solidFill>
                <a:srgbClr val="8CB7E3"/>
              </a:solidFill>
            </a:rPr>
            <a:t>Specialised</a:t>
          </a:r>
          <a:r>
            <a:rPr lang="en-US">
              <a:solidFill>
                <a:srgbClr val="8CB7E3"/>
              </a:solidFill>
            </a:rPr>
            <a:t> Programmes</a:t>
          </a:r>
        </a:p>
      </dgm:t>
    </dgm:pt>
    <dgm:pt modelId="{E81D61DE-6707-4C46-A89F-2D78545976B7}" type="parTrans" cxnId="{0C50FAE7-F365-4955-AD1D-D33DB9F84284}">
      <dgm:prSet/>
      <dgm:spPr/>
      <dgm:t>
        <a:bodyPr/>
        <a:lstStyle/>
        <a:p>
          <a:pPr algn="ctr"/>
          <a:endParaRPr lang="en-US"/>
        </a:p>
      </dgm:t>
    </dgm:pt>
    <dgm:pt modelId="{E6BE75A8-F528-4886-AAD7-858446FE7457}" type="sibTrans" cxnId="{0C50FAE7-F365-4955-AD1D-D33DB9F84284}">
      <dgm:prSet/>
      <dgm:spPr/>
      <dgm:t>
        <a:bodyPr/>
        <a:lstStyle/>
        <a:p>
          <a:pPr algn="ctr"/>
          <a:endParaRPr lang="en-US"/>
        </a:p>
      </dgm:t>
    </dgm:pt>
    <dgm:pt modelId="{77095E8C-C887-48A2-A552-91AFB04A2AFD}">
      <dgm:prSet/>
      <dgm:spPr>
        <a:solidFill>
          <a:srgbClr val="AD4191"/>
        </a:solidFill>
      </dgm:spPr>
      <dgm:t>
        <a:bodyPr/>
        <a:lstStyle/>
        <a:p>
          <a:pPr algn="ctr"/>
          <a:r>
            <a:rPr lang="en-US">
              <a:solidFill>
                <a:srgbClr val="8CB7E3"/>
              </a:solidFill>
            </a:rPr>
            <a:t>Offers for </a:t>
          </a:r>
          <a:r>
            <a:rPr lang="en-US" err="1">
              <a:solidFill>
                <a:srgbClr val="8CB7E3"/>
              </a:solidFill>
            </a:rPr>
            <a:t>Specialised</a:t>
          </a:r>
          <a:r>
            <a:rPr lang="en-US">
              <a:solidFill>
                <a:srgbClr val="8CB7E3"/>
              </a:solidFill>
            </a:rPr>
            <a:t> Programmes</a:t>
          </a:r>
        </a:p>
      </dgm:t>
    </dgm:pt>
    <dgm:pt modelId="{511C9E2E-8077-44E2-8352-E1618C677A71}" type="parTrans" cxnId="{8E3201B3-F365-410E-95D5-1248C246CC5B}">
      <dgm:prSet/>
      <dgm:spPr/>
      <dgm:t>
        <a:bodyPr/>
        <a:lstStyle/>
        <a:p>
          <a:pPr algn="ctr"/>
          <a:endParaRPr lang="en-US"/>
        </a:p>
      </dgm:t>
    </dgm:pt>
    <dgm:pt modelId="{E2EDD002-4134-4EB2-9BAE-21C619F94707}" type="sibTrans" cxnId="{8E3201B3-F365-410E-95D5-1248C246CC5B}">
      <dgm:prSet/>
      <dgm:spPr/>
      <dgm:t>
        <a:bodyPr/>
        <a:lstStyle/>
        <a:p>
          <a:pPr algn="ctr"/>
          <a:endParaRPr lang="en-US"/>
        </a:p>
      </dgm:t>
    </dgm:pt>
    <dgm:pt modelId="{1BB348BB-72CD-4316-A602-EADF9B118257}">
      <dgm:prSet/>
      <dgm:spPr>
        <a:solidFill>
          <a:srgbClr val="8CB7E3"/>
        </a:solidFill>
      </dgm:spPr>
      <dgm:t>
        <a:bodyPr/>
        <a:lstStyle/>
        <a:p>
          <a:r>
            <a:rPr lang="en-US">
              <a:solidFill>
                <a:srgbClr val="003087"/>
              </a:solidFill>
            </a:rPr>
            <a:t>FPP Offers</a:t>
          </a:r>
        </a:p>
      </dgm:t>
    </dgm:pt>
    <dgm:pt modelId="{A5E27F39-6E5D-4CD4-968F-A114781A838D}" type="parTrans" cxnId="{6D0362C0-7CA7-4EAC-B1CF-4CD73044F358}">
      <dgm:prSet/>
      <dgm:spPr/>
      <dgm:t>
        <a:bodyPr/>
        <a:lstStyle/>
        <a:p>
          <a:endParaRPr lang="en-US"/>
        </a:p>
      </dgm:t>
    </dgm:pt>
    <dgm:pt modelId="{89470BC0-FD31-411F-8FC1-3743B821441D}" type="sibTrans" cxnId="{6D0362C0-7CA7-4EAC-B1CF-4CD73044F358}">
      <dgm:prSet/>
      <dgm:spPr/>
      <dgm:t>
        <a:bodyPr/>
        <a:lstStyle/>
        <a:p>
          <a:endParaRPr lang="en-US"/>
        </a:p>
      </dgm:t>
    </dgm:pt>
    <dgm:pt modelId="{1C015D99-5BF4-41AA-9620-9C8D4753D5D7}" type="pres">
      <dgm:prSet presAssocID="{1939A9EC-B4DC-4D01-A746-20030DCE0EE5}" presName="Name0" presStyleCnt="0">
        <dgm:presLayoutVars>
          <dgm:dir/>
          <dgm:animLvl val="lvl"/>
          <dgm:resizeHandles val="exact"/>
        </dgm:presLayoutVars>
      </dgm:prSet>
      <dgm:spPr/>
    </dgm:pt>
    <dgm:pt modelId="{54924E39-2F25-416F-B67D-129D30F0F103}" type="pres">
      <dgm:prSet presAssocID="{28162001-7A2F-44B7-BC28-96B867F7DE53}" presName="boxAndChildren" presStyleCnt="0"/>
      <dgm:spPr/>
    </dgm:pt>
    <dgm:pt modelId="{8245B515-B181-4A68-B0F0-AA338A0EB01C}" type="pres">
      <dgm:prSet presAssocID="{28162001-7A2F-44B7-BC28-96B867F7DE53}" presName="parentTextBox" presStyleLbl="node1" presStyleIdx="0" presStyleCnt="8"/>
      <dgm:spPr/>
    </dgm:pt>
    <dgm:pt modelId="{49D03E4C-F4D0-4DFE-B982-AE04EAD328E7}" type="pres">
      <dgm:prSet presAssocID="{64E381C7-F5DF-4235-9E4B-48B674B8AF17}" presName="sp" presStyleCnt="0"/>
      <dgm:spPr/>
    </dgm:pt>
    <dgm:pt modelId="{947846FF-D22F-47C1-9EBB-209A86FE9E9F}" type="pres">
      <dgm:prSet presAssocID="{94145368-F6C8-4BD6-95BF-9CB5E1A34C7C}" presName="arrowAndChildren" presStyleCnt="0"/>
      <dgm:spPr/>
    </dgm:pt>
    <dgm:pt modelId="{A725A792-E654-4C9D-9EA6-6CEA25545879}" type="pres">
      <dgm:prSet presAssocID="{94145368-F6C8-4BD6-95BF-9CB5E1A34C7C}" presName="parentTextArrow" presStyleLbl="node1" presStyleIdx="1" presStyleCnt="8" custLinFactNeighborY="7624"/>
      <dgm:spPr/>
    </dgm:pt>
    <dgm:pt modelId="{0C6211DF-D6F1-4FC1-BFC6-AC5D082CBB1E}" type="pres">
      <dgm:prSet presAssocID="{E2EDD002-4134-4EB2-9BAE-21C619F94707}" presName="sp" presStyleCnt="0"/>
      <dgm:spPr/>
    </dgm:pt>
    <dgm:pt modelId="{A8DF6837-7B58-47AD-BEEC-2E3FECB0B371}" type="pres">
      <dgm:prSet presAssocID="{77095E8C-C887-48A2-A552-91AFB04A2AFD}" presName="arrowAndChildren" presStyleCnt="0"/>
      <dgm:spPr/>
    </dgm:pt>
    <dgm:pt modelId="{5EEDB449-8C08-471D-8096-BCFE49F95182}" type="pres">
      <dgm:prSet presAssocID="{77095E8C-C887-48A2-A552-91AFB04A2AFD}" presName="parentTextArrow" presStyleLbl="node1" presStyleIdx="2" presStyleCnt="8" custLinFactNeighborY="-99533"/>
      <dgm:spPr/>
    </dgm:pt>
    <dgm:pt modelId="{D26DBAC4-75FD-440D-8AE9-9F0D0E7A19AB}" type="pres">
      <dgm:prSet presAssocID="{AFBF01BF-8665-49A0-B57F-944A0433AFA0}" presName="sp" presStyleCnt="0"/>
      <dgm:spPr/>
    </dgm:pt>
    <dgm:pt modelId="{00213354-5470-445F-AB54-0ACCFB2595FE}" type="pres">
      <dgm:prSet presAssocID="{F1F421E9-CD9C-4841-B7C3-23D85BA5FFA1}" presName="arrowAndChildren" presStyleCnt="0"/>
      <dgm:spPr/>
    </dgm:pt>
    <dgm:pt modelId="{5806AF97-A2D0-45A6-BCFD-9E91FFC6244F}" type="pres">
      <dgm:prSet presAssocID="{F1F421E9-CD9C-4841-B7C3-23D85BA5FFA1}" presName="parentTextArrow" presStyleLbl="node1" presStyleIdx="3" presStyleCnt="8" custLinFactNeighborY="-99475"/>
      <dgm:spPr/>
    </dgm:pt>
    <dgm:pt modelId="{C2B4B833-3A0E-4658-9689-7476430395A8}" type="pres">
      <dgm:prSet presAssocID="{E6BE75A8-F528-4886-AAD7-858446FE7457}" presName="sp" presStyleCnt="0"/>
      <dgm:spPr/>
    </dgm:pt>
    <dgm:pt modelId="{BEF02DDF-BF5E-47ED-B048-04E99B0B1E5E}" type="pres">
      <dgm:prSet presAssocID="{9B1C800E-E0DB-4383-8982-3A18B96A3B10}" presName="arrowAndChildren" presStyleCnt="0"/>
      <dgm:spPr/>
    </dgm:pt>
    <dgm:pt modelId="{670D4B15-1EB6-46BC-B08E-FD2025CEDA14}" type="pres">
      <dgm:prSet presAssocID="{9B1C800E-E0DB-4383-8982-3A18B96A3B10}" presName="parentTextArrow" presStyleLbl="node1" presStyleIdx="4" presStyleCnt="8" custLinFactNeighborY="-99417"/>
      <dgm:spPr/>
    </dgm:pt>
    <dgm:pt modelId="{74282D77-C5F9-4378-9BBC-90D3E360ADF6}" type="pres">
      <dgm:prSet presAssocID="{89470BC0-FD31-411F-8FC1-3743B821441D}" presName="sp" presStyleCnt="0"/>
      <dgm:spPr/>
    </dgm:pt>
    <dgm:pt modelId="{E2926A26-DB8C-411E-B39C-306617BE9A42}" type="pres">
      <dgm:prSet presAssocID="{1BB348BB-72CD-4316-A602-EADF9B118257}" presName="arrowAndChildren" presStyleCnt="0"/>
      <dgm:spPr/>
    </dgm:pt>
    <dgm:pt modelId="{0182657E-BC95-4DE5-8D59-541E069947A1}" type="pres">
      <dgm:prSet presAssocID="{1BB348BB-72CD-4316-A602-EADF9B118257}" presName="parentTextArrow" presStyleLbl="node1" presStyleIdx="5" presStyleCnt="8" custLinFactY="100000" custLinFactNeighborY="196508"/>
      <dgm:spPr/>
    </dgm:pt>
    <dgm:pt modelId="{FA78F604-67A7-4444-B4E1-507D64256780}" type="pres">
      <dgm:prSet presAssocID="{021DFB44-151A-4518-A815-EA9BB93E2A9C}" presName="sp" presStyleCnt="0"/>
      <dgm:spPr/>
    </dgm:pt>
    <dgm:pt modelId="{D391589A-E6F7-4C41-B4CE-5F415589DAAA}" type="pres">
      <dgm:prSet presAssocID="{EAEBA40C-8F85-4284-8E54-1DED3DA7EF3B}" presName="arrowAndChildren" presStyleCnt="0"/>
      <dgm:spPr/>
    </dgm:pt>
    <dgm:pt modelId="{9602AD11-5ADE-4D68-A453-029783AEB2FA}" type="pres">
      <dgm:prSet presAssocID="{EAEBA40C-8F85-4284-8E54-1DED3DA7EF3B}" presName="parentTextArrow" presStyleLbl="node1" presStyleIdx="6" presStyleCnt="8"/>
      <dgm:spPr/>
    </dgm:pt>
    <dgm:pt modelId="{0A28EE1A-982B-47AB-A175-D0C88C028004}" type="pres">
      <dgm:prSet presAssocID="{DA244CFD-8131-4722-9974-0B899C5DE77C}" presName="sp" presStyleCnt="0"/>
      <dgm:spPr/>
    </dgm:pt>
    <dgm:pt modelId="{3A512A4A-3F9C-4076-BC69-87ED5DAEAB85}" type="pres">
      <dgm:prSet presAssocID="{067D15F3-0EAD-4ADE-947B-2A956A4F601D}" presName="arrowAndChildren" presStyleCnt="0"/>
      <dgm:spPr/>
    </dgm:pt>
    <dgm:pt modelId="{44877214-1D86-4B97-9963-76641BB4814B}" type="pres">
      <dgm:prSet presAssocID="{067D15F3-0EAD-4ADE-947B-2A956A4F601D}" presName="parentTextArrow" presStyleLbl="node1" presStyleIdx="7" presStyleCnt="8"/>
      <dgm:spPr/>
    </dgm:pt>
  </dgm:ptLst>
  <dgm:cxnLst>
    <dgm:cxn modelId="{50566021-F5F2-4BA5-A3A2-58963908B82E}" type="presOf" srcId="{94145368-F6C8-4BD6-95BF-9CB5E1A34C7C}" destId="{A725A792-E654-4C9D-9EA6-6CEA25545879}" srcOrd="0" destOrd="0" presId="urn:microsoft.com/office/officeart/2005/8/layout/process4"/>
    <dgm:cxn modelId="{79768427-2361-4A89-A981-D98177F6A2E6}" srcId="{1939A9EC-B4DC-4D01-A746-20030DCE0EE5}" destId="{28162001-7A2F-44B7-BC28-96B867F7DE53}" srcOrd="7" destOrd="0" parTransId="{4340734A-4C70-4F1E-BFA8-39DADD068061}" sibTransId="{C4CA3E64-8F7D-455B-BAB4-0D8AD9E957CA}"/>
    <dgm:cxn modelId="{2BD60028-B55B-437A-8A03-A275C7B91E0D}" type="presOf" srcId="{F1F421E9-CD9C-4841-B7C3-23D85BA5FFA1}" destId="{5806AF97-A2D0-45A6-BCFD-9E91FFC6244F}" srcOrd="0" destOrd="0" presId="urn:microsoft.com/office/officeart/2005/8/layout/process4"/>
    <dgm:cxn modelId="{439F223B-C2E0-40FE-928D-1B0ADCF6E41F}" srcId="{1939A9EC-B4DC-4D01-A746-20030DCE0EE5}" destId="{F1F421E9-CD9C-4841-B7C3-23D85BA5FFA1}" srcOrd="4" destOrd="0" parTransId="{A7A43B77-056D-4C8B-AC64-585AF0C63BC1}" sibTransId="{AFBF01BF-8665-49A0-B57F-944A0433AFA0}"/>
    <dgm:cxn modelId="{63C7D13C-A781-4080-9C58-3E173989FF5C}" srcId="{1939A9EC-B4DC-4D01-A746-20030DCE0EE5}" destId="{067D15F3-0EAD-4ADE-947B-2A956A4F601D}" srcOrd="0" destOrd="0" parTransId="{355031EA-8854-4017-99E1-358910E90B87}" sibTransId="{DA244CFD-8131-4722-9974-0B899C5DE77C}"/>
    <dgm:cxn modelId="{C980455B-A61B-4ED7-9946-6FE3F13D1B82}" type="presOf" srcId="{1939A9EC-B4DC-4D01-A746-20030DCE0EE5}" destId="{1C015D99-5BF4-41AA-9620-9C8D4753D5D7}" srcOrd="0" destOrd="0" presId="urn:microsoft.com/office/officeart/2005/8/layout/process4"/>
    <dgm:cxn modelId="{B5C80060-0050-4050-92DD-7D1443A09916}" srcId="{1939A9EC-B4DC-4D01-A746-20030DCE0EE5}" destId="{EAEBA40C-8F85-4284-8E54-1DED3DA7EF3B}" srcOrd="1" destOrd="0" parTransId="{1337D1DE-63D5-45D7-90D0-06F5B9996966}" sibTransId="{021DFB44-151A-4518-A815-EA9BB93E2A9C}"/>
    <dgm:cxn modelId="{D2190E43-4DFE-4121-A90D-0EA8B1B1A598}" type="presOf" srcId="{77095E8C-C887-48A2-A552-91AFB04A2AFD}" destId="{5EEDB449-8C08-471D-8096-BCFE49F95182}" srcOrd="0" destOrd="0" presId="urn:microsoft.com/office/officeart/2005/8/layout/process4"/>
    <dgm:cxn modelId="{3BC5AD6A-784A-49C7-9E4A-DE56D027FD92}" type="presOf" srcId="{EAEBA40C-8F85-4284-8E54-1DED3DA7EF3B}" destId="{9602AD11-5ADE-4D68-A453-029783AEB2FA}" srcOrd="0" destOrd="0" presId="urn:microsoft.com/office/officeart/2005/8/layout/process4"/>
    <dgm:cxn modelId="{D7B64282-1406-4DB0-A288-F51974861BFF}" type="presOf" srcId="{067D15F3-0EAD-4ADE-947B-2A956A4F601D}" destId="{44877214-1D86-4B97-9963-76641BB4814B}" srcOrd="0" destOrd="0" presId="urn:microsoft.com/office/officeart/2005/8/layout/process4"/>
    <dgm:cxn modelId="{7BE01AB2-44C9-4F1A-A768-1E369715D70F}" type="presOf" srcId="{1BB348BB-72CD-4316-A602-EADF9B118257}" destId="{0182657E-BC95-4DE5-8D59-541E069947A1}" srcOrd="0" destOrd="0" presId="urn:microsoft.com/office/officeart/2005/8/layout/process4"/>
    <dgm:cxn modelId="{8E3201B3-F365-410E-95D5-1248C246CC5B}" srcId="{1939A9EC-B4DC-4D01-A746-20030DCE0EE5}" destId="{77095E8C-C887-48A2-A552-91AFB04A2AFD}" srcOrd="5" destOrd="0" parTransId="{511C9E2E-8077-44E2-8352-E1618C677A71}" sibTransId="{E2EDD002-4134-4EB2-9BAE-21C619F94707}"/>
    <dgm:cxn modelId="{6D0362C0-7CA7-4EAC-B1CF-4CD73044F358}" srcId="{1939A9EC-B4DC-4D01-A746-20030DCE0EE5}" destId="{1BB348BB-72CD-4316-A602-EADF9B118257}" srcOrd="2" destOrd="0" parTransId="{A5E27F39-6E5D-4CD4-968F-A114781A838D}" sibTransId="{89470BC0-FD31-411F-8FC1-3743B821441D}"/>
    <dgm:cxn modelId="{A6721DC3-81B4-4F7D-B438-E95215488CF7}" srcId="{1939A9EC-B4DC-4D01-A746-20030DCE0EE5}" destId="{94145368-F6C8-4BD6-95BF-9CB5E1A34C7C}" srcOrd="6" destOrd="0" parTransId="{92FDBCB5-6A3F-42DF-9AE9-1269F51A69F4}" sibTransId="{64E381C7-F5DF-4235-9E4B-48B674B8AF17}"/>
    <dgm:cxn modelId="{172CEDCA-B69D-4572-B7E1-8216FFBC988B}" type="presOf" srcId="{9B1C800E-E0DB-4383-8982-3A18B96A3B10}" destId="{670D4B15-1EB6-46BC-B08E-FD2025CEDA14}" srcOrd="0" destOrd="0" presId="urn:microsoft.com/office/officeart/2005/8/layout/process4"/>
    <dgm:cxn modelId="{E5C15BDC-2ED2-41D1-9579-1586A3EE90F3}" type="presOf" srcId="{28162001-7A2F-44B7-BC28-96B867F7DE53}" destId="{8245B515-B181-4A68-B0F0-AA338A0EB01C}" srcOrd="0" destOrd="0" presId="urn:microsoft.com/office/officeart/2005/8/layout/process4"/>
    <dgm:cxn modelId="{0C50FAE7-F365-4955-AD1D-D33DB9F84284}" srcId="{1939A9EC-B4DC-4D01-A746-20030DCE0EE5}" destId="{9B1C800E-E0DB-4383-8982-3A18B96A3B10}" srcOrd="3" destOrd="0" parTransId="{E81D61DE-6707-4C46-A89F-2D78545976B7}" sibTransId="{E6BE75A8-F528-4886-AAD7-858446FE7457}"/>
    <dgm:cxn modelId="{25E9F794-4C99-4ECE-A881-0606403784B2}" type="presParOf" srcId="{1C015D99-5BF4-41AA-9620-9C8D4753D5D7}" destId="{54924E39-2F25-416F-B67D-129D30F0F103}" srcOrd="0" destOrd="0" presId="urn:microsoft.com/office/officeart/2005/8/layout/process4"/>
    <dgm:cxn modelId="{08611659-1FCD-424E-A3BE-17D127E43DB0}" type="presParOf" srcId="{54924E39-2F25-416F-B67D-129D30F0F103}" destId="{8245B515-B181-4A68-B0F0-AA338A0EB01C}" srcOrd="0" destOrd="0" presId="urn:microsoft.com/office/officeart/2005/8/layout/process4"/>
    <dgm:cxn modelId="{E7E86084-3701-4882-98A7-DC72E3F743AF}" type="presParOf" srcId="{1C015D99-5BF4-41AA-9620-9C8D4753D5D7}" destId="{49D03E4C-F4D0-4DFE-B982-AE04EAD328E7}" srcOrd="1" destOrd="0" presId="urn:microsoft.com/office/officeart/2005/8/layout/process4"/>
    <dgm:cxn modelId="{BCF9382A-DCB8-47CB-98C3-9F72E12A8830}" type="presParOf" srcId="{1C015D99-5BF4-41AA-9620-9C8D4753D5D7}" destId="{947846FF-D22F-47C1-9EBB-209A86FE9E9F}" srcOrd="2" destOrd="0" presId="urn:microsoft.com/office/officeart/2005/8/layout/process4"/>
    <dgm:cxn modelId="{1C4BE31A-EDA4-4DE6-8DFD-E8615106E1D1}" type="presParOf" srcId="{947846FF-D22F-47C1-9EBB-209A86FE9E9F}" destId="{A725A792-E654-4C9D-9EA6-6CEA25545879}" srcOrd="0" destOrd="0" presId="urn:microsoft.com/office/officeart/2005/8/layout/process4"/>
    <dgm:cxn modelId="{D0235124-AC9F-4A02-B05E-DCDCF835BCA3}" type="presParOf" srcId="{1C015D99-5BF4-41AA-9620-9C8D4753D5D7}" destId="{0C6211DF-D6F1-4FC1-BFC6-AC5D082CBB1E}" srcOrd="3" destOrd="0" presId="urn:microsoft.com/office/officeart/2005/8/layout/process4"/>
    <dgm:cxn modelId="{8E3350BA-0FCF-488E-B1B2-EEF8C003E7F9}" type="presParOf" srcId="{1C015D99-5BF4-41AA-9620-9C8D4753D5D7}" destId="{A8DF6837-7B58-47AD-BEEC-2E3FECB0B371}" srcOrd="4" destOrd="0" presId="urn:microsoft.com/office/officeart/2005/8/layout/process4"/>
    <dgm:cxn modelId="{8C8A9DE7-7906-4F5D-8C44-EF697C919676}" type="presParOf" srcId="{A8DF6837-7B58-47AD-BEEC-2E3FECB0B371}" destId="{5EEDB449-8C08-471D-8096-BCFE49F95182}" srcOrd="0" destOrd="0" presId="urn:microsoft.com/office/officeart/2005/8/layout/process4"/>
    <dgm:cxn modelId="{18FEE1CE-8EBF-4321-A311-AD72CDA17820}" type="presParOf" srcId="{1C015D99-5BF4-41AA-9620-9C8D4753D5D7}" destId="{D26DBAC4-75FD-440D-8AE9-9F0D0E7A19AB}" srcOrd="5" destOrd="0" presId="urn:microsoft.com/office/officeart/2005/8/layout/process4"/>
    <dgm:cxn modelId="{5E0F6DBF-B23B-4BEC-8B12-68592790E908}" type="presParOf" srcId="{1C015D99-5BF4-41AA-9620-9C8D4753D5D7}" destId="{00213354-5470-445F-AB54-0ACCFB2595FE}" srcOrd="6" destOrd="0" presId="urn:microsoft.com/office/officeart/2005/8/layout/process4"/>
    <dgm:cxn modelId="{4787E133-1414-4C11-B45D-26C1A8BE5740}" type="presParOf" srcId="{00213354-5470-445F-AB54-0ACCFB2595FE}" destId="{5806AF97-A2D0-45A6-BCFD-9E91FFC6244F}" srcOrd="0" destOrd="0" presId="urn:microsoft.com/office/officeart/2005/8/layout/process4"/>
    <dgm:cxn modelId="{5842DB6A-2692-4D04-BD84-2389B9D30296}" type="presParOf" srcId="{1C015D99-5BF4-41AA-9620-9C8D4753D5D7}" destId="{C2B4B833-3A0E-4658-9689-7476430395A8}" srcOrd="7" destOrd="0" presId="urn:microsoft.com/office/officeart/2005/8/layout/process4"/>
    <dgm:cxn modelId="{1F984CFE-7C60-4D9F-8441-F2D0D7C68653}" type="presParOf" srcId="{1C015D99-5BF4-41AA-9620-9C8D4753D5D7}" destId="{BEF02DDF-BF5E-47ED-B048-04E99B0B1E5E}" srcOrd="8" destOrd="0" presId="urn:microsoft.com/office/officeart/2005/8/layout/process4"/>
    <dgm:cxn modelId="{EA569226-AB4C-4306-9D6C-2BF8632F8FE7}" type="presParOf" srcId="{BEF02DDF-BF5E-47ED-B048-04E99B0B1E5E}" destId="{670D4B15-1EB6-46BC-B08E-FD2025CEDA14}" srcOrd="0" destOrd="0" presId="urn:microsoft.com/office/officeart/2005/8/layout/process4"/>
    <dgm:cxn modelId="{5BEF0AE6-C644-4299-8E2F-94DB9659DB2A}" type="presParOf" srcId="{1C015D99-5BF4-41AA-9620-9C8D4753D5D7}" destId="{74282D77-C5F9-4378-9BBC-90D3E360ADF6}" srcOrd="9" destOrd="0" presId="urn:microsoft.com/office/officeart/2005/8/layout/process4"/>
    <dgm:cxn modelId="{5CC93E37-E8FE-4EAA-846B-F09CDF166D56}" type="presParOf" srcId="{1C015D99-5BF4-41AA-9620-9C8D4753D5D7}" destId="{E2926A26-DB8C-411E-B39C-306617BE9A42}" srcOrd="10" destOrd="0" presId="urn:microsoft.com/office/officeart/2005/8/layout/process4"/>
    <dgm:cxn modelId="{2B1B3C89-000C-4EFE-B6AA-8417D4BF21C7}" type="presParOf" srcId="{E2926A26-DB8C-411E-B39C-306617BE9A42}" destId="{0182657E-BC95-4DE5-8D59-541E069947A1}" srcOrd="0" destOrd="0" presId="urn:microsoft.com/office/officeart/2005/8/layout/process4"/>
    <dgm:cxn modelId="{A49FE1BC-4D6D-4804-88B2-1B4973706788}" type="presParOf" srcId="{1C015D99-5BF4-41AA-9620-9C8D4753D5D7}" destId="{FA78F604-67A7-4444-B4E1-507D64256780}" srcOrd="11" destOrd="0" presId="urn:microsoft.com/office/officeart/2005/8/layout/process4"/>
    <dgm:cxn modelId="{EEAE3251-C56D-44D3-A045-7EE6AF5F5733}" type="presParOf" srcId="{1C015D99-5BF4-41AA-9620-9C8D4753D5D7}" destId="{D391589A-E6F7-4C41-B4CE-5F415589DAAA}" srcOrd="12" destOrd="0" presId="urn:microsoft.com/office/officeart/2005/8/layout/process4"/>
    <dgm:cxn modelId="{2B7636D9-F16D-4935-8CB1-CA00EF012BB1}" type="presParOf" srcId="{D391589A-E6F7-4C41-B4CE-5F415589DAAA}" destId="{9602AD11-5ADE-4D68-A453-029783AEB2FA}" srcOrd="0" destOrd="0" presId="urn:microsoft.com/office/officeart/2005/8/layout/process4"/>
    <dgm:cxn modelId="{529341EC-A732-40BC-90C6-1C741BED1FC4}" type="presParOf" srcId="{1C015D99-5BF4-41AA-9620-9C8D4753D5D7}" destId="{0A28EE1A-982B-47AB-A175-D0C88C028004}" srcOrd="13" destOrd="0" presId="urn:microsoft.com/office/officeart/2005/8/layout/process4"/>
    <dgm:cxn modelId="{5E6C2A34-768F-447E-8E37-931ED9DF74B2}" type="presParOf" srcId="{1C015D99-5BF4-41AA-9620-9C8D4753D5D7}" destId="{3A512A4A-3F9C-4076-BC69-87ED5DAEAB85}" srcOrd="14" destOrd="0" presId="urn:microsoft.com/office/officeart/2005/8/layout/process4"/>
    <dgm:cxn modelId="{2F0B4B8F-F958-4011-B9BA-8907D89F7B49}" type="presParOf" srcId="{3A512A4A-3F9C-4076-BC69-87ED5DAEAB85}" destId="{44877214-1D86-4B97-9963-76641BB4814B}" srcOrd="0" destOrd="0" presId="urn:microsoft.com/office/officeart/2005/8/layout/process4"/>
  </dgm:cxnLst>
  <dgm:bg>
    <a:solidFill>
      <a:schemeClr val="lt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B10FE2-E38F-4B45-98AB-AF391CF58C86}"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GB"/>
        </a:p>
      </dgm:t>
    </dgm:pt>
    <dgm:pt modelId="{A05E977E-8986-45B6-AD4E-483C21B0AD22}">
      <dgm:prSet phldrT="[Text]"/>
      <dgm:spPr/>
      <dgm:t>
        <a:bodyPr/>
        <a:lstStyle/>
        <a:p>
          <a:pPr rtl="0"/>
          <a:r>
            <a:rPr lang="en-US"/>
            <a:t>If you do not include </a:t>
          </a:r>
          <a:r>
            <a:rPr lang="en-US">
              <a:latin typeface="Calibri"/>
            </a:rPr>
            <a:t>your additional</a:t>
          </a:r>
          <a:r>
            <a:rPr lang="en-US"/>
            <a:t> </a:t>
          </a:r>
          <a:r>
            <a:rPr lang="en-US">
              <a:latin typeface="Calibri"/>
            </a:rPr>
            <a:t>degree</a:t>
          </a:r>
          <a:r>
            <a:rPr lang="en-US"/>
            <a:t>/</a:t>
          </a:r>
          <a:r>
            <a:rPr lang="en-US">
              <a:latin typeface="Calibri"/>
            </a:rPr>
            <a:t>publications</a:t>
          </a:r>
          <a:r>
            <a:rPr lang="en-US"/>
            <a:t> on your initial application in the first instance, you CANNOT submit an appeal to add later.</a:t>
          </a:r>
          <a:endParaRPr lang="en-GB"/>
        </a:p>
      </dgm:t>
    </dgm:pt>
    <dgm:pt modelId="{8CB2484E-D607-482B-9F9A-215983704CE3}" type="parTrans" cxnId="{3BE0E65E-DFA1-4C9B-93F5-292E6A2C5C8F}">
      <dgm:prSet/>
      <dgm:spPr/>
      <dgm:t>
        <a:bodyPr/>
        <a:lstStyle/>
        <a:p>
          <a:endParaRPr lang="en-GB"/>
        </a:p>
      </dgm:t>
    </dgm:pt>
    <dgm:pt modelId="{FC1CD4E0-55E0-4CE7-A636-8B554A7E7F33}" type="sibTrans" cxnId="{3BE0E65E-DFA1-4C9B-93F5-292E6A2C5C8F}">
      <dgm:prSet/>
      <dgm:spPr/>
      <dgm:t>
        <a:bodyPr/>
        <a:lstStyle/>
        <a:p>
          <a:endParaRPr lang="en-GB"/>
        </a:p>
      </dgm:t>
    </dgm:pt>
    <dgm:pt modelId="{FF32E19D-BF19-4366-BE01-0F35C4972EE0}">
      <dgm:prSet phldrT="[Text]"/>
      <dgm:spPr/>
      <dgm:t>
        <a:bodyPr/>
        <a:lstStyle/>
        <a:p>
          <a:pPr rtl="0"/>
          <a:r>
            <a:rPr lang="en-US">
              <a:latin typeface="Calibri"/>
            </a:rPr>
            <a:t>Points are determined</a:t>
          </a:r>
          <a:r>
            <a:rPr lang="en-US"/>
            <a:t> by an independent panel. UKFPO</a:t>
          </a:r>
          <a:r>
            <a:rPr lang="en-US">
              <a:latin typeface="Calibri"/>
            </a:rPr>
            <a:t> is</a:t>
          </a:r>
          <a:r>
            <a:rPr lang="en-US"/>
            <a:t> not permitted to confirm if you would receive points or not.</a:t>
          </a:r>
          <a:r>
            <a:rPr lang="en-US">
              <a:latin typeface="Calibri"/>
            </a:rPr>
            <a:t> </a:t>
          </a:r>
          <a:endParaRPr lang="en-GB">
            <a:latin typeface="Calibri"/>
          </a:endParaRPr>
        </a:p>
      </dgm:t>
    </dgm:pt>
    <dgm:pt modelId="{37814468-B59C-43B2-A279-79C59D7D6F79}" type="parTrans" cxnId="{2F5A1043-4C00-4AC2-8F76-F734E719C7AC}">
      <dgm:prSet/>
      <dgm:spPr/>
      <dgm:t>
        <a:bodyPr/>
        <a:lstStyle/>
        <a:p>
          <a:endParaRPr lang="en-GB"/>
        </a:p>
      </dgm:t>
    </dgm:pt>
    <dgm:pt modelId="{18F10931-8F03-4072-93D4-21A94D9C5331}" type="sibTrans" cxnId="{2F5A1043-4C00-4AC2-8F76-F734E719C7AC}">
      <dgm:prSet/>
      <dgm:spPr/>
      <dgm:t>
        <a:bodyPr/>
        <a:lstStyle/>
        <a:p>
          <a:endParaRPr lang="en-GB"/>
        </a:p>
      </dgm:t>
    </dgm:pt>
    <dgm:pt modelId="{553C2C79-4D51-488C-9B99-8151F3548600}">
      <dgm:prSet phldrT="[Text]"/>
      <dgm:spPr/>
      <dgm:t>
        <a:bodyPr/>
        <a:lstStyle/>
        <a:p>
          <a:pPr rtl="0"/>
          <a:r>
            <a:rPr lang="en-US"/>
            <a:t>UKFPO is not permitted to review your evidence in advance and/or offer advice</a:t>
          </a:r>
          <a:r>
            <a:rPr lang="en-US">
              <a:latin typeface="Calibri"/>
            </a:rPr>
            <a:t> to</a:t>
          </a:r>
          <a:r>
            <a:rPr lang="en-US"/>
            <a:t> applicants. You must use the guidance provided.</a:t>
          </a:r>
          <a:r>
            <a:rPr lang="en-US">
              <a:latin typeface="Calibri"/>
            </a:rPr>
            <a:t> </a:t>
          </a:r>
          <a:endParaRPr lang="en-GB"/>
        </a:p>
      </dgm:t>
    </dgm:pt>
    <dgm:pt modelId="{53926CF3-763C-4DEB-9488-D88CAC459F7C}" type="parTrans" cxnId="{CDB88054-B6EE-4A3B-90E8-46C3E58348FA}">
      <dgm:prSet/>
      <dgm:spPr/>
      <dgm:t>
        <a:bodyPr/>
        <a:lstStyle/>
        <a:p>
          <a:endParaRPr lang="en-GB"/>
        </a:p>
      </dgm:t>
    </dgm:pt>
    <dgm:pt modelId="{4D6CB3E9-1728-42C8-8395-57F7E583BBB0}" type="sibTrans" cxnId="{CDB88054-B6EE-4A3B-90E8-46C3E58348FA}">
      <dgm:prSet/>
      <dgm:spPr/>
      <dgm:t>
        <a:bodyPr/>
        <a:lstStyle/>
        <a:p>
          <a:endParaRPr lang="en-GB"/>
        </a:p>
      </dgm:t>
    </dgm:pt>
    <dgm:pt modelId="{510CE392-859D-4775-8A8C-30C750016835}">
      <dgm:prSet/>
      <dgm:spPr/>
      <dgm:t>
        <a:bodyPr/>
        <a:lstStyle/>
        <a:p>
          <a:pPr rtl="0"/>
          <a:r>
            <a:rPr lang="en-GB"/>
            <a:t>You MUST include</a:t>
          </a:r>
          <a:r>
            <a:rPr lang="en-GB">
              <a:latin typeface="Calibri"/>
            </a:rPr>
            <a:t> your additional degree</a:t>
          </a:r>
          <a:r>
            <a:rPr lang="en-GB"/>
            <a:t>/</a:t>
          </a:r>
          <a:r>
            <a:rPr lang="en-GB">
              <a:latin typeface="Calibri"/>
            </a:rPr>
            <a:t>publications</a:t>
          </a:r>
          <a:r>
            <a:rPr lang="en-GB"/>
            <a:t> on your initial application to be considered and/or be eligible to submit an appeal!</a:t>
          </a:r>
          <a:r>
            <a:rPr lang="en-GB">
              <a:latin typeface="Calibri"/>
            </a:rPr>
            <a:t> </a:t>
          </a:r>
          <a:endParaRPr lang="en-GB"/>
        </a:p>
      </dgm:t>
    </dgm:pt>
    <dgm:pt modelId="{5F22CD1C-F9A8-4560-A594-22995AD54C74}" type="parTrans" cxnId="{811BA51B-ACFE-4D16-8C68-5CA578CF30D0}">
      <dgm:prSet/>
      <dgm:spPr/>
      <dgm:t>
        <a:bodyPr/>
        <a:lstStyle/>
        <a:p>
          <a:endParaRPr lang="en-GB"/>
        </a:p>
      </dgm:t>
    </dgm:pt>
    <dgm:pt modelId="{F580D0D0-97D1-408B-A88E-10F648A0D2C3}" type="sibTrans" cxnId="{811BA51B-ACFE-4D16-8C68-5CA578CF30D0}">
      <dgm:prSet/>
      <dgm:spPr/>
      <dgm:t>
        <a:bodyPr/>
        <a:lstStyle/>
        <a:p>
          <a:endParaRPr lang="en-GB"/>
        </a:p>
      </dgm:t>
    </dgm:pt>
    <dgm:pt modelId="{4D47DAFF-7D92-46CA-A0D7-AD00B6638494}" type="pres">
      <dgm:prSet presAssocID="{38B10FE2-E38F-4B45-98AB-AF391CF58C86}" presName="Name0" presStyleCnt="0">
        <dgm:presLayoutVars>
          <dgm:chMax val="7"/>
          <dgm:chPref val="7"/>
          <dgm:dir/>
        </dgm:presLayoutVars>
      </dgm:prSet>
      <dgm:spPr/>
    </dgm:pt>
    <dgm:pt modelId="{E41D8EF2-29BD-4E3B-8022-042C41D55A99}" type="pres">
      <dgm:prSet presAssocID="{38B10FE2-E38F-4B45-98AB-AF391CF58C86}" presName="Name1" presStyleCnt="0"/>
      <dgm:spPr/>
    </dgm:pt>
    <dgm:pt modelId="{199D5E38-CC36-416D-8247-B8106E1DA160}" type="pres">
      <dgm:prSet presAssocID="{38B10FE2-E38F-4B45-98AB-AF391CF58C86}" presName="cycle" presStyleCnt="0"/>
      <dgm:spPr/>
    </dgm:pt>
    <dgm:pt modelId="{ABE1851D-B4ED-4706-AC8A-0401AA956C91}" type="pres">
      <dgm:prSet presAssocID="{38B10FE2-E38F-4B45-98AB-AF391CF58C86}" presName="srcNode" presStyleLbl="node1" presStyleIdx="0" presStyleCnt="4"/>
      <dgm:spPr/>
    </dgm:pt>
    <dgm:pt modelId="{3A64948A-B34F-41C4-A03C-F2B43770442B}" type="pres">
      <dgm:prSet presAssocID="{38B10FE2-E38F-4B45-98AB-AF391CF58C86}" presName="conn" presStyleLbl="parChTrans1D2" presStyleIdx="0" presStyleCnt="1"/>
      <dgm:spPr/>
    </dgm:pt>
    <dgm:pt modelId="{3FD881E3-A9C0-4B47-9520-0E29A02F9B5E}" type="pres">
      <dgm:prSet presAssocID="{38B10FE2-E38F-4B45-98AB-AF391CF58C86}" presName="extraNode" presStyleLbl="node1" presStyleIdx="0" presStyleCnt="4"/>
      <dgm:spPr/>
    </dgm:pt>
    <dgm:pt modelId="{4CFC020B-E43B-4B78-A61D-C92D31E84BD2}" type="pres">
      <dgm:prSet presAssocID="{38B10FE2-E38F-4B45-98AB-AF391CF58C86}" presName="dstNode" presStyleLbl="node1" presStyleIdx="0" presStyleCnt="4"/>
      <dgm:spPr/>
    </dgm:pt>
    <dgm:pt modelId="{0A1500C4-6E92-4FD0-9C3E-0E389291C519}" type="pres">
      <dgm:prSet presAssocID="{510CE392-859D-4775-8A8C-30C750016835}" presName="text_1" presStyleLbl="node1" presStyleIdx="0" presStyleCnt="4">
        <dgm:presLayoutVars>
          <dgm:bulletEnabled val="1"/>
        </dgm:presLayoutVars>
      </dgm:prSet>
      <dgm:spPr/>
    </dgm:pt>
    <dgm:pt modelId="{3E5F5B5A-1B86-446C-9D1C-2C5E802EB58C}" type="pres">
      <dgm:prSet presAssocID="{510CE392-859D-4775-8A8C-30C750016835}" presName="accent_1" presStyleCnt="0"/>
      <dgm:spPr/>
    </dgm:pt>
    <dgm:pt modelId="{2FC99183-7585-46D4-879D-9E939047A2D5}" type="pres">
      <dgm:prSet presAssocID="{510CE392-859D-4775-8A8C-30C750016835}" presName="accentRepeatNode" presStyleLbl="solidFgAcc1" presStyleIdx="0" presStyleCnt="4"/>
      <dgm:spPr>
        <a:solidFill>
          <a:srgbClr val="AD4191"/>
        </a:solidFill>
      </dgm:spPr>
    </dgm:pt>
    <dgm:pt modelId="{35DA13BE-6939-40A9-BA69-AF587A5E570F}" type="pres">
      <dgm:prSet presAssocID="{A05E977E-8986-45B6-AD4E-483C21B0AD22}" presName="text_2" presStyleLbl="node1" presStyleIdx="1" presStyleCnt="4">
        <dgm:presLayoutVars>
          <dgm:bulletEnabled val="1"/>
        </dgm:presLayoutVars>
      </dgm:prSet>
      <dgm:spPr/>
    </dgm:pt>
    <dgm:pt modelId="{F9CE65F8-4C12-4567-98D2-A9AA0506F205}" type="pres">
      <dgm:prSet presAssocID="{A05E977E-8986-45B6-AD4E-483C21B0AD22}" presName="accent_2" presStyleCnt="0"/>
      <dgm:spPr/>
    </dgm:pt>
    <dgm:pt modelId="{68DF33D0-B502-4813-8C56-31266BE4839D}" type="pres">
      <dgm:prSet presAssocID="{A05E977E-8986-45B6-AD4E-483C21B0AD22}" presName="accentRepeatNode" presStyleLbl="solidFgAcc1" presStyleIdx="1" presStyleCnt="4"/>
      <dgm:spPr>
        <a:solidFill>
          <a:srgbClr val="003087"/>
        </a:solidFill>
      </dgm:spPr>
    </dgm:pt>
    <dgm:pt modelId="{CB8B379D-B620-44F2-803F-E4FACE0D9E8E}" type="pres">
      <dgm:prSet presAssocID="{FF32E19D-BF19-4366-BE01-0F35C4972EE0}" presName="text_3" presStyleLbl="node1" presStyleIdx="2" presStyleCnt="4">
        <dgm:presLayoutVars>
          <dgm:bulletEnabled val="1"/>
        </dgm:presLayoutVars>
      </dgm:prSet>
      <dgm:spPr/>
    </dgm:pt>
    <dgm:pt modelId="{9E4B5F7D-B365-40B8-AE2A-0BCFAB9A76AE}" type="pres">
      <dgm:prSet presAssocID="{FF32E19D-BF19-4366-BE01-0F35C4972EE0}" presName="accent_3" presStyleCnt="0"/>
      <dgm:spPr/>
    </dgm:pt>
    <dgm:pt modelId="{51B3506D-B285-4D09-89FF-758A4F75BC7A}" type="pres">
      <dgm:prSet presAssocID="{FF32E19D-BF19-4366-BE01-0F35C4972EE0}" presName="accentRepeatNode" presStyleLbl="solidFgAcc1" presStyleIdx="2" presStyleCnt="4"/>
      <dgm:spPr>
        <a:solidFill>
          <a:srgbClr val="8CB7E3"/>
        </a:solidFill>
      </dgm:spPr>
    </dgm:pt>
    <dgm:pt modelId="{CD544D83-2F9C-455A-A707-4F9477AD841B}" type="pres">
      <dgm:prSet presAssocID="{553C2C79-4D51-488C-9B99-8151F3548600}" presName="text_4" presStyleLbl="node1" presStyleIdx="3" presStyleCnt="4">
        <dgm:presLayoutVars>
          <dgm:bulletEnabled val="1"/>
        </dgm:presLayoutVars>
      </dgm:prSet>
      <dgm:spPr/>
    </dgm:pt>
    <dgm:pt modelId="{241180D8-C600-49D3-B32E-87BD9F0DBB67}" type="pres">
      <dgm:prSet presAssocID="{553C2C79-4D51-488C-9B99-8151F3548600}" presName="accent_4" presStyleCnt="0"/>
      <dgm:spPr/>
    </dgm:pt>
    <dgm:pt modelId="{54B2FB7F-95AB-44EC-8B86-D501906F4B38}" type="pres">
      <dgm:prSet presAssocID="{553C2C79-4D51-488C-9B99-8151F3548600}" presName="accentRepeatNode" presStyleLbl="solidFgAcc1" presStyleIdx="3" presStyleCnt="4"/>
      <dgm:spPr>
        <a:solidFill>
          <a:srgbClr val="A3A0A0"/>
        </a:solidFill>
      </dgm:spPr>
    </dgm:pt>
  </dgm:ptLst>
  <dgm:cxnLst>
    <dgm:cxn modelId="{43BFF50D-F099-46C0-8118-1C2A76360117}" type="presOf" srcId="{510CE392-859D-4775-8A8C-30C750016835}" destId="{0A1500C4-6E92-4FD0-9C3E-0E389291C519}" srcOrd="0" destOrd="0" presId="urn:microsoft.com/office/officeart/2008/layout/VerticalCurvedList"/>
    <dgm:cxn modelId="{811BA51B-ACFE-4D16-8C68-5CA578CF30D0}" srcId="{38B10FE2-E38F-4B45-98AB-AF391CF58C86}" destId="{510CE392-859D-4775-8A8C-30C750016835}" srcOrd="0" destOrd="0" parTransId="{5F22CD1C-F9A8-4560-A594-22995AD54C74}" sibTransId="{F580D0D0-97D1-408B-A88E-10F648A0D2C3}"/>
    <dgm:cxn modelId="{009A035D-B7CB-4235-8CA9-61FFDF17ED4E}" type="presOf" srcId="{553C2C79-4D51-488C-9B99-8151F3548600}" destId="{CD544D83-2F9C-455A-A707-4F9477AD841B}" srcOrd="0" destOrd="0" presId="urn:microsoft.com/office/officeart/2008/layout/VerticalCurvedList"/>
    <dgm:cxn modelId="{3BE0E65E-DFA1-4C9B-93F5-292E6A2C5C8F}" srcId="{38B10FE2-E38F-4B45-98AB-AF391CF58C86}" destId="{A05E977E-8986-45B6-AD4E-483C21B0AD22}" srcOrd="1" destOrd="0" parTransId="{8CB2484E-D607-482B-9F9A-215983704CE3}" sibTransId="{FC1CD4E0-55E0-4CE7-A636-8B554A7E7F33}"/>
    <dgm:cxn modelId="{BFFE3160-9090-45DA-BBB0-E2BFB15114F0}" type="presOf" srcId="{F580D0D0-97D1-408B-A88E-10F648A0D2C3}" destId="{3A64948A-B34F-41C4-A03C-F2B43770442B}" srcOrd="0" destOrd="0" presId="urn:microsoft.com/office/officeart/2008/layout/VerticalCurvedList"/>
    <dgm:cxn modelId="{76F20861-85F7-4595-A615-EA99BCBED17A}" type="presOf" srcId="{38B10FE2-E38F-4B45-98AB-AF391CF58C86}" destId="{4D47DAFF-7D92-46CA-A0D7-AD00B6638494}" srcOrd="0" destOrd="0" presId="urn:microsoft.com/office/officeart/2008/layout/VerticalCurvedList"/>
    <dgm:cxn modelId="{2F5A1043-4C00-4AC2-8F76-F734E719C7AC}" srcId="{38B10FE2-E38F-4B45-98AB-AF391CF58C86}" destId="{FF32E19D-BF19-4366-BE01-0F35C4972EE0}" srcOrd="2" destOrd="0" parTransId="{37814468-B59C-43B2-A279-79C59D7D6F79}" sibTransId="{18F10931-8F03-4072-93D4-21A94D9C5331}"/>
    <dgm:cxn modelId="{CDB88054-B6EE-4A3B-90E8-46C3E58348FA}" srcId="{38B10FE2-E38F-4B45-98AB-AF391CF58C86}" destId="{553C2C79-4D51-488C-9B99-8151F3548600}" srcOrd="3" destOrd="0" parTransId="{53926CF3-763C-4DEB-9488-D88CAC459F7C}" sibTransId="{4D6CB3E9-1728-42C8-8395-57F7E583BBB0}"/>
    <dgm:cxn modelId="{3DEDDCCD-7A92-46AC-B8EB-1176BAE8F100}" type="presOf" srcId="{A05E977E-8986-45B6-AD4E-483C21B0AD22}" destId="{35DA13BE-6939-40A9-BA69-AF587A5E570F}" srcOrd="0" destOrd="0" presId="urn:microsoft.com/office/officeart/2008/layout/VerticalCurvedList"/>
    <dgm:cxn modelId="{B8D146E8-72D0-4C7B-91C3-2A8D5DA8D361}" type="presOf" srcId="{FF32E19D-BF19-4366-BE01-0F35C4972EE0}" destId="{CB8B379D-B620-44F2-803F-E4FACE0D9E8E}" srcOrd="0" destOrd="0" presId="urn:microsoft.com/office/officeart/2008/layout/VerticalCurvedList"/>
    <dgm:cxn modelId="{66798C54-699F-488A-91AE-09B779B37D6B}" type="presParOf" srcId="{4D47DAFF-7D92-46CA-A0D7-AD00B6638494}" destId="{E41D8EF2-29BD-4E3B-8022-042C41D55A99}" srcOrd="0" destOrd="0" presId="urn:microsoft.com/office/officeart/2008/layout/VerticalCurvedList"/>
    <dgm:cxn modelId="{56942732-F823-4468-93A1-B860F0C43FF5}" type="presParOf" srcId="{E41D8EF2-29BD-4E3B-8022-042C41D55A99}" destId="{199D5E38-CC36-416D-8247-B8106E1DA160}" srcOrd="0" destOrd="0" presId="urn:microsoft.com/office/officeart/2008/layout/VerticalCurvedList"/>
    <dgm:cxn modelId="{F669862F-E86C-4140-9773-23979CA08AA3}" type="presParOf" srcId="{199D5E38-CC36-416D-8247-B8106E1DA160}" destId="{ABE1851D-B4ED-4706-AC8A-0401AA956C91}" srcOrd="0" destOrd="0" presId="urn:microsoft.com/office/officeart/2008/layout/VerticalCurvedList"/>
    <dgm:cxn modelId="{77188999-E398-4A68-A200-9247E4AD3A21}" type="presParOf" srcId="{199D5E38-CC36-416D-8247-B8106E1DA160}" destId="{3A64948A-B34F-41C4-A03C-F2B43770442B}" srcOrd="1" destOrd="0" presId="urn:microsoft.com/office/officeart/2008/layout/VerticalCurvedList"/>
    <dgm:cxn modelId="{61216B3F-2467-4B7E-97F0-E33952600717}" type="presParOf" srcId="{199D5E38-CC36-416D-8247-B8106E1DA160}" destId="{3FD881E3-A9C0-4B47-9520-0E29A02F9B5E}" srcOrd="2" destOrd="0" presId="urn:microsoft.com/office/officeart/2008/layout/VerticalCurvedList"/>
    <dgm:cxn modelId="{FCAF6A11-27D5-4157-A24C-606C40EDEDB1}" type="presParOf" srcId="{199D5E38-CC36-416D-8247-B8106E1DA160}" destId="{4CFC020B-E43B-4B78-A61D-C92D31E84BD2}" srcOrd="3" destOrd="0" presId="urn:microsoft.com/office/officeart/2008/layout/VerticalCurvedList"/>
    <dgm:cxn modelId="{3E86F485-2F7E-429C-9F28-02561FD2E2DF}" type="presParOf" srcId="{E41D8EF2-29BD-4E3B-8022-042C41D55A99}" destId="{0A1500C4-6E92-4FD0-9C3E-0E389291C519}" srcOrd="1" destOrd="0" presId="urn:microsoft.com/office/officeart/2008/layout/VerticalCurvedList"/>
    <dgm:cxn modelId="{0909106A-54CA-494B-A4B2-66158F1B8CB4}" type="presParOf" srcId="{E41D8EF2-29BD-4E3B-8022-042C41D55A99}" destId="{3E5F5B5A-1B86-446C-9D1C-2C5E802EB58C}" srcOrd="2" destOrd="0" presId="urn:microsoft.com/office/officeart/2008/layout/VerticalCurvedList"/>
    <dgm:cxn modelId="{156219D4-83F2-4075-AFA1-65E49C5F65EA}" type="presParOf" srcId="{3E5F5B5A-1B86-446C-9D1C-2C5E802EB58C}" destId="{2FC99183-7585-46D4-879D-9E939047A2D5}" srcOrd="0" destOrd="0" presId="urn:microsoft.com/office/officeart/2008/layout/VerticalCurvedList"/>
    <dgm:cxn modelId="{B55016A3-D438-4841-A14E-A43596D5A62A}" type="presParOf" srcId="{E41D8EF2-29BD-4E3B-8022-042C41D55A99}" destId="{35DA13BE-6939-40A9-BA69-AF587A5E570F}" srcOrd="3" destOrd="0" presId="urn:microsoft.com/office/officeart/2008/layout/VerticalCurvedList"/>
    <dgm:cxn modelId="{4A13C118-05F2-46C2-8918-AD81411458FA}" type="presParOf" srcId="{E41D8EF2-29BD-4E3B-8022-042C41D55A99}" destId="{F9CE65F8-4C12-4567-98D2-A9AA0506F205}" srcOrd="4" destOrd="0" presId="urn:microsoft.com/office/officeart/2008/layout/VerticalCurvedList"/>
    <dgm:cxn modelId="{3BD8CF9F-18D4-4226-BF38-C765553F1BDB}" type="presParOf" srcId="{F9CE65F8-4C12-4567-98D2-A9AA0506F205}" destId="{68DF33D0-B502-4813-8C56-31266BE4839D}" srcOrd="0" destOrd="0" presId="urn:microsoft.com/office/officeart/2008/layout/VerticalCurvedList"/>
    <dgm:cxn modelId="{5FDA9D66-826C-4090-BA68-A975E67A879B}" type="presParOf" srcId="{E41D8EF2-29BD-4E3B-8022-042C41D55A99}" destId="{CB8B379D-B620-44F2-803F-E4FACE0D9E8E}" srcOrd="5" destOrd="0" presId="urn:microsoft.com/office/officeart/2008/layout/VerticalCurvedList"/>
    <dgm:cxn modelId="{89049559-29CB-45CE-90B3-12FF3CDFF247}" type="presParOf" srcId="{E41D8EF2-29BD-4E3B-8022-042C41D55A99}" destId="{9E4B5F7D-B365-40B8-AE2A-0BCFAB9A76AE}" srcOrd="6" destOrd="0" presId="urn:microsoft.com/office/officeart/2008/layout/VerticalCurvedList"/>
    <dgm:cxn modelId="{BE276313-F04A-46B4-9AD8-B7F4106C708B}" type="presParOf" srcId="{9E4B5F7D-B365-40B8-AE2A-0BCFAB9A76AE}" destId="{51B3506D-B285-4D09-89FF-758A4F75BC7A}" srcOrd="0" destOrd="0" presId="urn:microsoft.com/office/officeart/2008/layout/VerticalCurvedList"/>
    <dgm:cxn modelId="{F5E5EAEC-D707-4BF5-B147-6BD9133BE42E}" type="presParOf" srcId="{E41D8EF2-29BD-4E3B-8022-042C41D55A99}" destId="{CD544D83-2F9C-455A-A707-4F9477AD841B}" srcOrd="7" destOrd="0" presId="urn:microsoft.com/office/officeart/2008/layout/VerticalCurvedList"/>
    <dgm:cxn modelId="{5CB9C92E-02CA-4FE9-B674-8BF109543CF7}" type="presParOf" srcId="{E41D8EF2-29BD-4E3B-8022-042C41D55A99}" destId="{241180D8-C600-49D3-B32E-87BD9F0DBB67}" srcOrd="8" destOrd="0" presId="urn:microsoft.com/office/officeart/2008/layout/VerticalCurvedList"/>
    <dgm:cxn modelId="{D9B87019-E32C-4DA2-8E4C-160C34F8C674}" type="presParOf" srcId="{241180D8-C600-49D3-B32E-87BD9F0DBB67}" destId="{54B2FB7F-95AB-44EC-8B86-D501906F4B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B10FE2-E38F-4B45-98AB-AF391CF58C86}"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GB"/>
        </a:p>
      </dgm:t>
    </dgm:pt>
    <dgm:pt modelId="{A05E977E-8986-45B6-AD4E-483C21B0AD22}">
      <dgm:prSet phldrT="[Text]"/>
      <dgm:spPr/>
      <dgm:t>
        <a:bodyPr/>
        <a:lstStyle/>
        <a:p>
          <a:pPr rtl="0"/>
          <a:r>
            <a:rPr lang="en-US" b="0">
              <a:latin typeface="Arial"/>
              <a:cs typeface="Arial"/>
            </a:rPr>
            <a:t>It is the responsibility of each applicant to locate a suitable company and obtain the required evidence of GPA calculations and to demonstrate equivalence with UK standards.</a:t>
          </a:r>
          <a:r>
            <a:rPr lang="en-US">
              <a:latin typeface="Arial"/>
              <a:cs typeface="Arial"/>
            </a:rPr>
            <a:t>  </a:t>
          </a:r>
          <a:endParaRPr lang="en-GB">
            <a:latin typeface="Arial"/>
            <a:cs typeface="Arial"/>
          </a:endParaRPr>
        </a:p>
      </dgm:t>
    </dgm:pt>
    <dgm:pt modelId="{8CB2484E-D607-482B-9F9A-215983704CE3}" type="parTrans" cxnId="{3BE0E65E-DFA1-4C9B-93F5-292E6A2C5C8F}">
      <dgm:prSet/>
      <dgm:spPr/>
      <dgm:t>
        <a:bodyPr/>
        <a:lstStyle/>
        <a:p>
          <a:endParaRPr lang="en-GB"/>
        </a:p>
      </dgm:t>
    </dgm:pt>
    <dgm:pt modelId="{FC1CD4E0-55E0-4CE7-A636-8B554A7E7F33}" type="sibTrans" cxnId="{3BE0E65E-DFA1-4C9B-93F5-292E6A2C5C8F}">
      <dgm:prSet/>
      <dgm:spPr/>
      <dgm:t>
        <a:bodyPr/>
        <a:lstStyle/>
        <a:p>
          <a:endParaRPr lang="en-GB"/>
        </a:p>
      </dgm:t>
    </dgm:pt>
    <dgm:pt modelId="{FF32E19D-BF19-4366-BE01-0F35C4972EE0}">
      <dgm:prSet phldrT="[Text]"/>
      <dgm:spPr/>
      <dgm:t>
        <a:bodyPr/>
        <a:lstStyle/>
        <a:p>
          <a:pPr rtl="0"/>
          <a:r>
            <a:rPr lang="en-US">
              <a:latin typeface="Arial"/>
              <a:cs typeface="Arial"/>
            </a:rPr>
            <a:t>Companies that provide this service include National Academic Recognition Information Centre (NARIC) and Scholaro. The onus is on applicants to locate a suitable company. </a:t>
          </a:r>
          <a:endParaRPr lang="en-GB">
            <a:latin typeface="Arial" panose="020B0604020202020204" pitchFamily="34" charset="0"/>
            <a:cs typeface="Arial" panose="020B0604020202020204" pitchFamily="34" charset="0"/>
          </a:endParaRPr>
        </a:p>
      </dgm:t>
    </dgm:pt>
    <dgm:pt modelId="{37814468-B59C-43B2-A279-79C59D7D6F79}" type="parTrans" cxnId="{2F5A1043-4C00-4AC2-8F76-F734E719C7AC}">
      <dgm:prSet/>
      <dgm:spPr/>
      <dgm:t>
        <a:bodyPr/>
        <a:lstStyle/>
        <a:p>
          <a:endParaRPr lang="en-GB"/>
        </a:p>
      </dgm:t>
    </dgm:pt>
    <dgm:pt modelId="{18F10931-8F03-4072-93D4-21A94D9C5331}" type="sibTrans" cxnId="{2F5A1043-4C00-4AC2-8F76-F734E719C7AC}">
      <dgm:prSet/>
      <dgm:spPr/>
      <dgm:t>
        <a:bodyPr/>
        <a:lstStyle/>
        <a:p>
          <a:endParaRPr lang="en-GB"/>
        </a:p>
      </dgm:t>
    </dgm:pt>
    <dgm:pt modelId="{553C2C79-4D51-488C-9B99-8151F3548600}">
      <dgm:prSet phldrT="[Text]"/>
      <dgm:spPr/>
      <dgm:t>
        <a:bodyPr/>
        <a:lstStyle/>
        <a:p>
          <a:r>
            <a:rPr lang="en-US">
              <a:latin typeface="Arial"/>
              <a:cs typeface="Arial"/>
            </a:rPr>
            <a:t>As UKFPO cannot provide a pre-checking service, it is better to include than to exclude.</a:t>
          </a:r>
          <a:endParaRPr lang="en-GB">
            <a:latin typeface="Arial"/>
            <a:cs typeface="Arial"/>
          </a:endParaRPr>
        </a:p>
      </dgm:t>
    </dgm:pt>
    <dgm:pt modelId="{53926CF3-763C-4DEB-9488-D88CAC459F7C}" type="parTrans" cxnId="{CDB88054-B6EE-4A3B-90E8-46C3E58348FA}">
      <dgm:prSet/>
      <dgm:spPr/>
      <dgm:t>
        <a:bodyPr/>
        <a:lstStyle/>
        <a:p>
          <a:endParaRPr lang="en-GB"/>
        </a:p>
      </dgm:t>
    </dgm:pt>
    <dgm:pt modelId="{4D6CB3E9-1728-42C8-8395-57F7E583BBB0}" type="sibTrans" cxnId="{CDB88054-B6EE-4A3B-90E8-46C3E58348FA}">
      <dgm:prSet/>
      <dgm:spPr/>
      <dgm:t>
        <a:bodyPr/>
        <a:lstStyle/>
        <a:p>
          <a:endParaRPr lang="en-GB"/>
        </a:p>
      </dgm:t>
    </dgm:pt>
    <dgm:pt modelId="{9B635DD1-A421-44BB-B427-DFEB3539BFA5}">
      <dgm:prSet/>
      <dgm:spPr/>
      <dgm:t>
        <a:bodyPr/>
        <a:lstStyle/>
        <a:p>
          <a:pPr rtl="0"/>
          <a:r>
            <a:rPr lang="en-US">
              <a:latin typeface="Arial"/>
              <a:cs typeface="Arial"/>
            </a:rPr>
            <a:t>If your degree has not yet been ratified, please see </a:t>
          </a:r>
          <a:r>
            <a:rPr lang="en-US">
              <a:latin typeface="Arial"/>
              <a:cs typeface="Arial"/>
              <a:hlinkClick xmlns:r="http://schemas.openxmlformats.org/officeDocument/2006/relationships" r:id="rId1"/>
            </a:rPr>
            <a:t>Appendix 4</a:t>
          </a:r>
          <a:r>
            <a:rPr lang="en-US">
              <a:latin typeface="Arial"/>
              <a:cs typeface="Arial"/>
            </a:rPr>
            <a:t> </a:t>
          </a:r>
          <a:r>
            <a:rPr lang="en-US"/>
            <a:t>of the Applicants' Handbook</a:t>
          </a:r>
          <a:r>
            <a:rPr lang="en-US">
              <a:latin typeface="Calibri"/>
              <a:cs typeface="Calibri"/>
            </a:rPr>
            <a:t>.</a:t>
          </a:r>
          <a:endParaRPr lang="en-GB" dirty="0">
            <a:latin typeface="Arial"/>
            <a:cs typeface="Arial"/>
          </a:endParaRPr>
        </a:p>
      </dgm:t>
    </dgm:pt>
    <dgm:pt modelId="{1D05F5B1-C95E-4587-9AF0-F7C963ABF532}" type="parTrans" cxnId="{9B366377-7758-4C88-938A-3A1976B9500B}">
      <dgm:prSet/>
      <dgm:spPr/>
      <dgm:t>
        <a:bodyPr/>
        <a:lstStyle/>
        <a:p>
          <a:endParaRPr lang="en-GB"/>
        </a:p>
      </dgm:t>
    </dgm:pt>
    <dgm:pt modelId="{C11FE3AE-A441-40A7-BE74-C03DC348C7E6}" type="sibTrans" cxnId="{9B366377-7758-4C88-938A-3A1976B9500B}">
      <dgm:prSet/>
      <dgm:spPr/>
      <dgm:t>
        <a:bodyPr/>
        <a:lstStyle/>
        <a:p>
          <a:endParaRPr lang="en-GB"/>
        </a:p>
      </dgm:t>
    </dgm:pt>
    <dgm:pt modelId="{510CE392-859D-4775-8A8C-30C750016835}">
      <dgm:prSet/>
      <dgm:spPr/>
      <dgm:t>
        <a:bodyPr/>
        <a:lstStyle/>
        <a:p>
          <a:pPr rtl="0"/>
          <a:r>
            <a:rPr lang="en-US" b="0">
              <a:latin typeface="Arial"/>
              <a:cs typeface="Arial"/>
            </a:rPr>
            <a:t>UKFPO cannot endorse any one independent company </a:t>
          </a:r>
          <a:r>
            <a:rPr lang="en-US">
              <a:latin typeface="Arial"/>
              <a:cs typeface="Arial"/>
            </a:rPr>
            <a:t>for the purposes of verifying or determining equivalence with the UK classification system. </a:t>
          </a:r>
          <a:r>
            <a:rPr lang="en-US" b="0">
              <a:latin typeface="Arial"/>
              <a:cs typeface="Arial"/>
            </a:rPr>
            <a:t> </a:t>
          </a:r>
          <a:endParaRPr lang="en-GB">
            <a:latin typeface="Arial" panose="020B0604020202020204" pitchFamily="34" charset="0"/>
            <a:cs typeface="Arial" panose="020B0604020202020204" pitchFamily="34" charset="0"/>
          </a:endParaRPr>
        </a:p>
      </dgm:t>
    </dgm:pt>
    <dgm:pt modelId="{5F22CD1C-F9A8-4560-A594-22995AD54C74}" type="parTrans" cxnId="{811BA51B-ACFE-4D16-8C68-5CA578CF30D0}">
      <dgm:prSet/>
      <dgm:spPr/>
      <dgm:t>
        <a:bodyPr/>
        <a:lstStyle/>
        <a:p>
          <a:endParaRPr lang="en-GB"/>
        </a:p>
      </dgm:t>
    </dgm:pt>
    <dgm:pt modelId="{F580D0D0-97D1-408B-A88E-10F648A0D2C3}" type="sibTrans" cxnId="{811BA51B-ACFE-4D16-8C68-5CA578CF30D0}">
      <dgm:prSet/>
      <dgm:spPr/>
      <dgm:t>
        <a:bodyPr/>
        <a:lstStyle/>
        <a:p>
          <a:endParaRPr lang="en-GB"/>
        </a:p>
      </dgm:t>
    </dgm:pt>
    <dgm:pt modelId="{4D47DAFF-7D92-46CA-A0D7-AD00B6638494}" type="pres">
      <dgm:prSet presAssocID="{38B10FE2-E38F-4B45-98AB-AF391CF58C86}" presName="Name0" presStyleCnt="0">
        <dgm:presLayoutVars>
          <dgm:chMax val="7"/>
          <dgm:chPref val="7"/>
          <dgm:dir/>
        </dgm:presLayoutVars>
      </dgm:prSet>
      <dgm:spPr/>
    </dgm:pt>
    <dgm:pt modelId="{E41D8EF2-29BD-4E3B-8022-042C41D55A99}" type="pres">
      <dgm:prSet presAssocID="{38B10FE2-E38F-4B45-98AB-AF391CF58C86}" presName="Name1" presStyleCnt="0"/>
      <dgm:spPr/>
    </dgm:pt>
    <dgm:pt modelId="{199D5E38-CC36-416D-8247-B8106E1DA160}" type="pres">
      <dgm:prSet presAssocID="{38B10FE2-E38F-4B45-98AB-AF391CF58C86}" presName="cycle" presStyleCnt="0"/>
      <dgm:spPr/>
    </dgm:pt>
    <dgm:pt modelId="{ABE1851D-B4ED-4706-AC8A-0401AA956C91}" type="pres">
      <dgm:prSet presAssocID="{38B10FE2-E38F-4B45-98AB-AF391CF58C86}" presName="srcNode" presStyleLbl="node1" presStyleIdx="0" presStyleCnt="5"/>
      <dgm:spPr/>
    </dgm:pt>
    <dgm:pt modelId="{3A64948A-B34F-41C4-A03C-F2B43770442B}" type="pres">
      <dgm:prSet presAssocID="{38B10FE2-E38F-4B45-98AB-AF391CF58C86}" presName="conn" presStyleLbl="parChTrans1D2" presStyleIdx="0" presStyleCnt="1"/>
      <dgm:spPr/>
    </dgm:pt>
    <dgm:pt modelId="{3FD881E3-A9C0-4B47-9520-0E29A02F9B5E}" type="pres">
      <dgm:prSet presAssocID="{38B10FE2-E38F-4B45-98AB-AF391CF58C86}" presName="extraNode" presStyleLbl="node1" presStyleIdx="0" presStyleCnt="5"/>
      <dgm:spPr/>
    </dgm:pt>
    <dgm:pt modelId="{4CFC020B-E43B-4B78-A61D-C92D31E84BD2}" type="pres">
      <dgm:prSet presAssocID="{38B10FE2-E38F-4B45-98AB-AF391CF58C86}" presName="dstNode" presStyleLbl="node1" presStyleIdx="0" presStyleCnt="5"/>
      <dgm:spPr/>
    </dgm:pt>
    <dgm:pt modelId="{0A1500C4-6E92-4FD0-9C3E-0E389291C519}" type="pres">
      <dgm:prSet presAssocID="{510CE392-859D-4775-8A8C-30C750016835}" presName="text_1" presStyleLbl="node1" presStyleIdx="0" presStyleCnt="5" custLinFactNeighborX="327">
        <dgm:presLayoutVars>
          <dgm:bulletEnabled val="1"/>
        </dgm:presLayoutVars>
      </dgm:prSet>
      <dgm:spPr/>
    </dgm:pt>
    <dgm:pt modelId="{3E5F5B5A-1B86-446C-9D1C-2C5E802EB58C}" type="pres">
      <dgm:prSet presAssocID="{510CE392-859D-4775-8A8C-30C750016835}" presName="accent_1" presStyleCnt="0"/>
      <dgm:spPr/>
    </dgm:pt>
    <dgm:pt modelId="{2FC99183-7585-46D4-879D-9E939047A2D5}" type="pres">
      <dgm:prSet presAssocID="{510CE392-859D-4775-8A8C-30C750016835}" presName="accentRepeatNode" presStyleLbl="solidFgAcc1" presStyleIdx="0" presStyleCnt="5"/>
      <dgm:spPr>
        <a:solidFill>
          <a:srgbClr val="AD4191"/>
        </a:solidFill>
      </dgm:spPr>
    </dgm:pt>
    <dgm:pt modelId="{35DA13BE-6939-40A9-BA69-AF587A5E570F}" type="pres">
      <dgm:prSet presAssocID="{A05E977E-8986-45B6-AD4E-483C21B0AD22}" presName="text_2" presStyleLbl="node1" presStyleIdx="1" presStyleCnt="5">
        <dgm:presLayoutVars>
          <dgm:bulletEnabled val="1"/>
        </dgm:presLayoutVars>
      </dgm:prSet>
      <dgm:spPr/>
    </dgm:pt>
    <dgm:pt modelId="{F9CE65F8-4C12-4567-98D2-A9AA0506F205}" type="pres">
      <dgm:prSet presAssocID="{A05E977E-8986-45B6-AD4E-483C21B0AD22}" presName="accent_2" presStyleCnt="0"/>
      <dgm:spPr/>
    </dgm:pt>
    <dgm:pt modelId="{68DF33D0-B502-4813-8C56-31266BE4839D}" type="pres">
      <dgm:prSet presAssocID="{A05E977E-8986-45B6-AD4E-483C21B0AD22}" presName="accentRepeatNode" presStyleLbl="solidFgAcc1" presStyleIdx="1" presStyleCnt="5"/>
      <dgm:spPr>
        <a:solidFill>
          <a:srgbClr val="003087"/>
        </a:solidFill>
      </dgm:spPr>
    </dgm:pt>
    <dgm:pt modelId="{CB8B379D-B620-44F2-803F-E4FACE0D9E8E}" type="pres">
      <dgm:prSet presAssocID="{FF32E19D-BF19-4366-BE01-0F35C4972EE0}" presName="text_3" presStyleLbl="node1" presStyleIdx="2" presStyleCnt="5">
        <dgm:presLayoutVars>
          <dgm:bulletEnabled val="1"/>
        </dgm:presLayoutVars>
      </dgm:prSet>
      <dgm:spPr/>
    </dgm:pt>
    <dgm:pt modelId="{9E4B5F7D-B365-40B8-AE2A-0BCFAB9A76AE}" type="pres">
      <dgm:prSet presAssocID="{FF32E19D-BF19-4366-BE01-0F35C4972EE0}" presName="accent_3" presStyleCnt="0"/>
      <dgm:spPr/>
    </dgm:pt>
    <dgm:pt modelId="{51B3506D-B285-4D09-89FF-758A4F75BC7A}" type="pres">
      <dgm:prSet presAssocID="{FF32E19D-BF19-4366-BE01-0F35C4972EE0}" presName="accentRepeatNode" presStyleLbl="solidFgAcc1" presStyleIdx="2" presStyleCnt="5"/>
      <dgm:spPr>
        <a:solidFill>
          <a:srgbClr val="8CB7E3"/>
        </a:solidFill>
      </dgm:spPr>
    </dgm:pt>
    <dgm:pt modelId="{CD544D83-2F9C-455A-A707-4F9477AD841B}" type="pres">
      <dgm:prSet presAssocID="{553C2C79-4D51-488C-9B99-8151F3548600}" presName="text_4" presStyleLbl="node1" presStyleIdx="3" presStyleCnt="5">
        <dgm:presLayoutVars>
          <dgm:bulletEnabled val="1"/>
        </dgm:presLayoutVars>
      </dgm:prSet>
      <dgm:spPr/>
    </dgm:pt>
    <dgm:pt modelId="{241180D8-C600-49D3-B32E-87BD9F0DBB67}" type="pres">
      <dgm:prSet presAssocID="{553C2C79-4D51-488C-9B99-8151F3548600}" presName="accent_4" presStyleCnt="0"/>
      <dgm:spPr/>
    </dgm:pt>
    <dgm:pt modelId="{54B2FB7F-95AB-44EC-8B86-D501906F4B38}" type="pres">
      <dgm:prSet presAssocID="{553C2C79-4D51-488C-9B99-8151F3548600}" presName="accentRepeatNode" presStyleLbl="solidFgAcc1" presStyleIdx="3" presStyleCnt="5"/>
      <dgm:spPr>
        <a:solidFill>
          <a:srgbClr val="A3A0A0"/>
        </a:solidFill>
      </dgm:spPr>
    </dgm:pt>
    <dgm:pt modelId="{7AC973AB-C2F3-495F-B0FC-AED4901E4BB5}" type="pres">
      <dgm:prSet presAssocID="{9B635DD1-A421-44BB-B427-DFEB3539BFA5}" presName="text_5" presStyleLbl="node1" presStyleIdx="4" presStyleCnt="5">
        <dgm:presLayoutVars>
          <dgm:bulletEnabled val="1"/>
        </dgm:presLayoutVars>
      </dgm:prSet>
      <dgm:spPr/>
    </dgm:pt>
    <dgm:pt modelId="{ECC3A5FE-F6DC-4F03-B336-BBA0FE36260E}" type="pres">
      <dgm:prSet presAssocID="{9B635DD1-A421-44BB-B427-DFEB3539BFA5}" presName="accent_5" presStyleCnt="0"/>
      <dgm:spPr/>
    </dgm:pt>
    <dgm:pt modelId="{8596AE27-5B9E-4D76-B91A-92171D5B1053}" type="pres">
      <dgm:prSet presAssocID="{9B635DD1-A421-44BB-B427-DFEB3539BFA5}" presName="accentRepeatNode" presStyleLbl="solidFgAcc1" presStyleIdx="4" presStyleCnt="5"/>
      <dgm:spPr>
        <a:solidFill>
          <a:srgbClr val="CBD500"/>
        </a:solidFill>
      </dgm:spPr>
    </dgm:pt>
  </dgm:ptLst>
  <dgm:cxnLst>
    <dgm:cxn modelId="{43BFF50D-F099-46C0-8118-1C2A76360117}" type="presOf" srcId="{510CE392-859D-4775-8A8C-30C750016835}" destId="{0A1500C4-6E92-4FD0-9C3E-0E389291C519}" srcOrd="0" destOrd="0" presId="urn:microsoft.com/office/officeart/2008/layout/VerticalCurvedList"/>
    <dgm:cxn modelId="{811BA51B-ACFE-4D16-8C68-5CA578CF30D0}" srcId="{38B10FE2-E38F-4B45-98AB-AF391CF58C86}" destId="{510CE392-859D-4775-8A8C-30C750016835}" srcOrd="0" destOrd="0" parTransId="{5F22CD1C-F9A8-4560-A594-22995AD54C74}" sibTransId="{F580D0D0-97D1-408B-A88E-10F648A0D2C3}"/>
    <dgm:cxn modelId="{95FC781E-E037-43E8-8624-2E21F251950E}" type="presOf" srcId="{9B635DD1-A421-44BB-B427-DFEB3539BFA5}" destId="{7AC973AB-C2F3-495F-B0FC-AED4901E4BB5}" srcOrd="0" destOrd="0" presId="urn:microsoft.com/office/officeart/2008/layout/VerticalCurvedList"/>
    <dgm:cxn modelId="{009A035D-B7CB-4235-8CA9-61FFDF17ED4E}" type="presOf" srcId="{553C2C79-4D51-488C-9B99-8151F3548600}" destId="{CD544D83-2F9C-455A-A707-4F9477AD841B}" srcOrd="0" destOrd="0" presId="urn:microsoft.com/office/officeart/2008/layout/VerticalCurvedList"/>
    <dgm:cxn modelId="{3BE0E65E-DFA1-4C9B-93F5-292E6A2C5C8F}" srcId="{38B10FE2-E38F-4B45-98AB-AF391CF58C86}" destId="{A05E977E-8986-45B6-AD4E-483C21B0AD22}" srcOrd="1" destOrd="0" parTransId="{8CB2484E-D607-482B-9F9A-215983704CE3}" sibTransId="{FC1CD4E0-55E0-4CE7-A636-8B554A7E7F33}"/>
    <dgm:cxn modelId="{BFFE3160-9090-45DA-BBB0-E2BFB15114F0}" type="presOf" srcId="{F580D0D0-97D1-408B-A88E-10F648A0D2C3}" destId="{3A64948A-B34F-41C4-A03C-F2B43770442B}" srcOrd="0" destOrd="0" presId="urn:microsoft.com/office/officeart/2008/layout/VerticalCurvedList"/>
    <dgm:cxn modelId="{76F20861-85F7-4595-A615-EA99BCBED17A}" type="presOf" srcId="{38B10FE2-E38F-4B45-98AB-AF391CF58C86}" destId="{4D47DAFF-7D92-46CA-A0D7-AD00B6638494}" srcOrd="0" destOrd="0" presId="urn:microsoft.com/office/officeart/2008/layout/VerticalCurvedList"/>
    <dgm:cxn modelId="{2F5A1043-4C00-4AC2-8F76-F734E719C7AC}" srcId="{38B10FE2-E38F-4B45-98AB-AF391CF58C86}" destId="{FF32E19D-BF19-4366-BE01-0F35C4972EE0}" srcOrd="2" destOrd="0" parTransId="{37814468-B59C-43B2-A279-79C59D7D6F79}" sibTransId="{18F10931-8F03-4072-93D4-21A94D9C5331}"/>
    <dgm:cxn modelId="{CDB88054-B6EE-4A3B-90E8-46C3E58348FA}" srcId="{38B10FE2-E38F-4B45-98AB-AF391CF58C86}" destId="{553C2C79-4D51-488C-9B99-8151F3548600}" srcOrd="3" destOrd="0" parTransId="{53926CF3-763C-4DEB-9488-D88CAC459F7C}" sibTransId="{4D6CB3E9-1728-42C8-8395-57F7E583BBB0}"/>
    <dgm:cxn modelId="{9B366377-7758-4C88-938A-3A1976B9500B}" srcId="{38B10FE2-E38F-4B45-98AB-AF391CF58C86}" destId="{9B635DD1-A421-44BB-B427-DFEB3539BFA5}" srcOrd="4" destOrd="0" parTransId="{1D05F5B1-C95E-4587-9AF0-F7C963ABF532}" sibTransId="{C11FE3AE-A441-40A7-BE74-C03DC348C7E6}"/>
    <dgm:cxn modelId="{3DEDDCCD-7A92-46AC-B8EB-1176BAE8F100}" type="presOf" srcId="{A05E977E-8986-45B6-AD4E-483C21B0AD22}" destId="{35DA13BE-6939-40A9-BA69-AF587A5E570F}" srcOrd="0" destOrd="0" presId="urn:microsoft.com/office/officeart/2008/layout/VerticalCurvedList"/>
    <dgm:cxn modelId="{B8D146E8-72D0-4C7B-91C3-2A8D5DA8D361}" type="presOf" srcId="{FF32E19D-BF19-4366-BE01-0F35C4972EE0}" destId="{CB8B379D-B620-44F2-803F-E4FACE0D9E8E}" srcOrd="0" destOrd="0" presId="urn:microsoft.com/office/officeart/2008/layout/VerticalCurvedList"/>
    <dgm:cxn modelId="{66798C54-699F-488A-91AE-09B779B37D6B}" type="presParOf" srcId="{4D47DAFF-7D92-46CA-A0D7-AD00B6638494}" destId="{E41D8EF2-29BD-4E3B-8022-042C41D55A99}" srcOrd="0" destOrd="0" presId="urn:microsoft.com/office/officeart/2008/layout/VerticalCurvedList"/>
    <dgm:cxn modelId="{56942732-F823-4468-93A1-B860F0C43FF5}" type="presParOf" srcId="{E41D8EF2-29BD-4E3B-8022-042C41D55A99}" destId="{199D5E38-CC36-416D-8247-B8106E1DA160}" srcOrd="0" destOrd="0" presId="urn:microsoft.com/office/officeart/2008/layout/VerticalCurvedList"/>
    <dgm:cxn modelId="{F669862F-E86C-4140-9773-23979CA08AA3}" type="presParOf" srcId="{199D5E38-CC36-416D-8247-B8106E1DA160}" destId="{ABE1851D-B4ED-4706-AC8A-0401AA956C91}" srcOrd="0" destOrd="0" presId="urn:microsoft.com/office/officeart/2008/layout/VerticalCurvedList"/>
    <dgm:cxn modelId="{77188999-E398-4A68-A200-9247E4AD3A21}" type="presParOf" srcId="{199D5E38-CC36-416D-8247-B8106E1DA160}" destId="{3A64948A-B34F-41C4-A03C-F2B43770442B}" srcOrd="1" destOrd="0" presId="urn:microsoft.com/office/officeart/2008/layout/VerticalCurvedList"/>
    <dgm:cxn modelId="{61216B3F-2467-4B7E-97F0-E33952600717}" type="presParOf" srcId="{199D5E38-CC36-416D-8247-B8106E1DA160}" destId="{3FD881E3-A9C0-4B47-9520-0E29A02F9B5E}" srcOrd="2" destOrd="0" presId="urn:microsoft.com/office/officeart/2008/layout/VerticalCurvedList"/>
    <dgm:cxn modelId="{FCAF6A11-27D5-4157-A24C-606C40EDEDB1}" type="presParOf" srcId="{199D5E38-CC36-416D-8247-B8106E1DA160}" destId="{4CFC020B-E43B-4B78-A61D-C92D31E84BD2}" srcOrd="3" destOrd="0" presId="urn:microsoft.com/office/officeart/2008/layout/VerticalCurvedList"/>
    <dgm:cxn modelId="{3E86F485-2F7E-429C-9F28-02561FD2E2DF}" type="presParOf" srcId="{E41D8EF2-29BD-4E3B-8022-042C41D55A99}" destId="{0A1500C4-6E92-4FD0-9C3E-0E389291C519}" srcOrd="1" destOrd="0" presId="urn:microsoft.com/office/officeart/2008/layout/VerticalCurvedList"/>
    <dgm:cxn modelId="{0909106A-54CA-494B-A4B2-66158F1B8CB4}" type="presParOf" srcId="{E41D8EF2-29BD-4E3B-8022-042C41D55A99}" destId="{3E5F5B5A-1B86-446C-9D1C-2C5E802EB58C}" srcOrd="2" destOrd="0" presId="urn:microsoft.com/office/officeart/2008/layout/VerticalCurvedList"/>
    <dgm:cxn modelId="{156219D4-83F2-4075-AFA1-65E49C5F65EA}" type="presParOf" srcId="{3E5F5B5A-1B86-446C-9D1C-2C5E802EB58C}" destId="{2FC99183-7585-46D4-879D-9E939047A2D5}" srcOrd="0" destOrd="0" presId="urn:microsoft.com/office/officeart/2008/layout/VerticalCurvedList"/>
    <dgm:cxn modelId="{B55016A3-D438-4841-A14E-A43596D5A62A}" type="presParOf" srcId="{E41D8EF2-29BD-4E3B-8022-042C41D55A99}" destId="{35DA13BE-6939-40A9-BA69-AF587A5E570F}" srcOrd="3" destOrd="0" presId="urn:microsoft.com/office/officeart/2008/layout/VerticalCurvedList"/>
    <dgm:cxn modelId="{4A13C118-05F2-46C2-8918-AD81411458FA}" type="presParOf" srcId="{E41D8EF2-29BD-4E3B-8022-042C41D55A99}" destId="{F9CE65F8-4C12-4567-98D2-A9AA0506F205}" srcOrd="4" destOrd="0" presId="urn:microsoft.com/office/officeart/2008/layout/VerticalCurvedList"/>
    <dgm:cxn modelId="{3BD8CF9F-18D4-4226-BF38-C765553F1BDB}" type="presParOf" srcId="{F9CE65F8-4C12-4567-98D2-A9AA0506F205}" destId="{68DF33D0-B502-4813-8C56-31266BE4839D}" srcOrd="0" destOrd="0" presId="urn:microsoft.com/office/officeart/2008/layout/VerticalCurvedList"/>
    <dgm:cxn modelId="{5FDA9D66-826C-4090-BA68-A975E67A879B}" type="presParOf" srcId="{E41D8EF2-29BD-4E3B-8022-042C41D55A99}" destId="{CB8B379D-B620-44F2-803F-E4FACE0D9E8E}" srcOrd="5" destOrd="0" presId="urn:microsoft.com/office/officeart/2008/layout/VerticalCurvedList"/>
    <dgm:cxn modelId="{89049559-29CB-45CE-90B3-12FF3CDFF247}" type="presParOf" srcId="{E41D8EF2-29BD-4E3B-8022-042C41D55A99}" destId="{9E4B5F7D-B365-40B8-AE2A-0BCFAB9A76AE}" srcOrd="6" destOrd="0" presId="urn:microsoft.com/office/officeart/2008/layout/VerticalCurvedList"/>
    <dgm:cxn modelId="{BE276313-F04A-46B4-9AD8-B7F4106C708B}" type="presParOf" srcId="{9E4B5F7D-B365-40B8-AE2A-0BCFAB9A76AE}" destId="{51B3506D-B285-4D09-89FF-758A4F75BC7A}" srcOrd="0" destOrd="0" presId="urn:microsoft.com/office/officeart/2008/layout/VerticalCurvedList"/>
    <dgm:cxn modelId="{F5E5EAEC-D707-4BF5-B147-6BD9133BE42E}" type="presParOf" srcId="{E41D8EF2-29BD-4E3B-8022-042C41D55A99}" destId="{CD544D83-2F9C-455A-A707-4F9477AD841B}" srcOrd="7" destOrd="0" presId="urn:microsoft.com/office/officeart/2008/layout/VerticalCurvedList"/>
    <dgm:cxn modelId="{5CB9C92E-02CA-4FE9-B674-8BF109543CF7}" type="presParOf" srcId="{E41D8EF2-29BD-4E3B-8022-042C41D55A99}" destId="{241180D8-C600-49D3-B32E-87BD9F0DBB67}" srcOrd="8" destOrd="0" presId="urn:microsoft.com/office/officeart/2008/layout/VerticalCurvedList"/>
    <dgm:cxn modelId="{D9B87019-E32C-4DA2-8E4C-160C34F8C674}" type="presParOf" srcId="{241180D8-C600-49D3-B32E-87BD9F0DBB67}" destId="{54B2FB7F-95AB-44EC-8B86-D501906F4B38}" srcOrd="0" destOrd="0" presId="urn:microsoft.com/office/officeart/2008/layout/VerticalCurvedList"/>
    <dgm:cxn modelId="{CD03248F-18FC-4C5C-A120-A9A3E4B11FE5}" type="presParOf" srcId="{E41D8EF2-29BD-4E3B-8022-042C41D55A99}" destId="{7AC973AB-C2F3-495F-B0FC-AED4901E4BB5}" srcOrd="9" destOrd="0" presId="urn:microsoft.com/office/officeart/2008/layout/VerticalCurvedList"/>
    <dgm:cxn modelId="{F2AE62DA-8D65-4B21-BE0D-3BD1DACBC071}" type="presParOf" srcId="{E41D8EF2-29BD-4E3B-8022-042C41D55A99}" destId="{ECC3A5FE-F6DC-4F03-B336-BBA0FE36260E}" srcOrd="10" destOrd="0" presId="urn:microsoft.com/office/officeart/2008/layout/VerticalCurvedList"/>
    <dgm:cxn modelId="{520FEBBE-74AA-4DD1-BC92-0F1F3A097C9E}" type="presParOf" srcId="{ECC3A5FE-F6DC-4F03-B336-BBA0FE36260E}" destId="{8596AE27-5B9E-4D76-B91A-92171D5B10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F768C-FBDA-4090-B809-066C4F8195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CD06D7E-F03A-40A6-9C39-7B101F64CC76}">
      <dgm:prSet custT="1"/>
      <dgm:spPr/>
      <dgm:t>
        <a:bodyPr/>
        <a:lstStyle/>
        <a:p>
          <a:pPr>
            <a:lnSpc>
              <a:spcPct val="100000"/>
            </a:lnSpc>
          </a:pPr>
          <a:r>
            <a:rPr lang="en-US" sz="1800"/>
            <a:t>Check your application, especially PUBMED ID Numbers​</a:t>
          </a:r>
        </a:p>
      </dgm:t>
    </dgm:pt>
    <dgm:pt modelId="{53CFD318-50C3-4BD8-9988-5EBBEACEE3C6}" type="parTrans" cxnId="{DCFE1889-83DB-473C-859C-416B12CAB192}">
      <dgm:prSet/>
      <dgm:spPr/>
      <dgm:t>
        <a:bodyPr/>
        <a:lstStyle/>
        <a:p>
          <a:endParaRPr lang="en-US"/>
        </a:p>
      </dgm:t>
    </dgm:pt>
    <dgm:pt modelId="{025615CB-7D01-477A-9E63-1EF2AEADDA1C}" type="sibTrans" cxnId="{DCFE1889-83DB-473C-859C-416B12CAB192}">
      <dgm:prSet/>
      <dgm:spPr/>
      <dgm:t>
        <a:bodyPr/>
        <a:lstStyle/>
        <a:p>
          <a:endParaRPr lang="en-US"/>
        </a:p>
      </dgm:t>
    </dgm:pt>
    <dgm:pt modelId="{8FB757FE-DD0F-4A6C-9F09-FCD87557F0E9}">
      <dgm:prSet custT="1"/>
      <dgm:spPr/>
      <dgm:t>
        <a:bodyPr/>
        <a:lstStyle/>
        <a:p>
          <a:pPr>
            <a:lnSpc>
              <a:spcPct val="100000"/>
            </a:lnSpc>
          </a:pPr>
          <a:r>
            <a:rPr lang="en-GB" sz="2000"/>
            <a:t>If there is no PMID, the point will not be awarded. DOI, ISBN or PMCID numbers do not count</a:t>
          </a:r>
          <a:r>
            <a:rPr lang="en-US" sz="2000"/>
            <a:t> ​</a:t>
          </a:r>
        </a:p>
      </dgm:t>
    </dgm:pt>
    <dgm:pt modelId="{34DCC422-D5EB-46D1-82D0-107FE099212C}" type="parTrans" cxnId="{BC0C2C05-C7AB-44AE-AA46-19AA051C3FAC}">
      <dgm:prSet/>
      <dgm:spPr/>
      <dgm:t>
        <a:bodyPr/>
        <a:lstStyle/>
        <a:p>
          <a:endParaRPr lang="en-US"/>
        </a:p>
      </dgm:t>
    </dgm:pt>
    <dgm:pt modelId="{2FD8FAF9-CD71-4318-B857-C43102101BAF}" type="sibTrans" cxnId="{BC0C2C05-C7AB-44AE-AA46-19AA051C3FAC}">
      <dgm:prSet/>
      <dgm:spPr/>
      <dgm:t>
        <a:bodyPr/>
        <a:lstStyle/>
        <a:p>
          <a:endParaRPr lang="en-US"/>
        </a:p>
      </dgm:t>
    </dgm:pt>
    <dgm:pt modelId="{70240F79-B853-450C-A12B-4F8CE8897A16}">
      <dgm:prSet custT="1"/>
      <dgm:spPr/>
      <dgm:t>
        <a:bodyPr/>
        <a:lstStyle/>
        <a:p>
          <a:pPr>
            <a:lnSpc>
              <a:spcPct val="100000"/>
            </a:lnSpc>
          </a:pPr>
          <a:r>
            <a:rPr lang="en-GB" sz="1700"/>
            <a:t>Check your verified EA score in case you wish to appeal. </a:t>
          </a:r>
          <a:r>
            <a:rPr lang="en-GB" sz="1700" i="1"/>
            <a:t>You must claim for points as part of the application to be eligible for an appeal.</a:t>
          </a:r>
          <a:r>
            <a:rPr lang="en-US" sz="1700"/>
            <a:t>​ (Hence knowing important dates and deadlines!)</a:t>
          </a:r>
        </a:p>
      </dgm:t>
    </dgm:pt>
    <dgm:pt modelId="{CE283897-072C-4540-A9D0-DDEC0EC9E17F}" type="parTrans" cxnId="{E863E287-407E-4CC2-8EBC-B11768829A27}">
      <dgm:prSet/>
      <dgm:spPr/>
      <dgm:t>
        <a:bodyPr/>
        <a:lstStyle/>
        <a:p>
          <a:endParaRPr lang="en-US"/>
        </a:p>
      </dgm:t>
    </dgm:pt>
    <dgm:pt modelId="{B3CDED8B-5792-4D46-9F8F-893018CC46E0}" type="sibTrans" cxnId="{E863E287-407E-4CC2-8EBC-B11768829A27}">
      <dgm:prSet/>
      <dgm:spPr/>
      <dgm:t>
        <a:bodyPr/>
        <a:lstStyle/>
        <a:p>
          <a:endParaRPr lang="en-US"/>
        </a:p>
      </dgm:t>
    </dgm:pt>
    <dgm:pt modelId="{06411036-20E3-45A5-9219-8D801BC88B7A}">
      <dgm:prSet/>
      <dgm:spPr/>
      <dgm:t>
        <a:bodyPr/>
        <a:lstStyle/>
        <a:p>
          <a:pPr>
            <a:lnSpc>
              <a:spcPct val="100000"/>
            </a:lnSpc>
          </a:pPr>
          <a:r>
            <a:rPr lang="en-US"/>
            <a:t>Please refer to the Applicant Handbook and Appeals Guidance for further information. </a:t>
          </a:r>
        </a:p>
      </dgm:t>
    </dgm:pt>
    <dgm:pt modelId="{949BE65E-ACC9-46F1-976A-406B89FCBAA3}" type="parTrans" cxnId="{389F6409-2C14-4AE8-8CE7-019387CD75B6}">
      <dgm:prSet/>
      <dgm:spPr/>
      <dgm:t>
        <a:bodyPr/>
        <a:lstStyle/>
        <a:p>
          <a:endParaRPr lang="en-US"/>
        </a:p>
      </dgm:t>
    </dgm:pt>
    <dgm:pt modelId="{4943CE25-77DC-4972-A996-F23201D6D04B}" type="sibTrans" cxnId="{389F6409-2C14-4AE8-8CE7-019387CD75B6}">
      <dgm:prSet/>
      <dgm:spPr/>
      <dgm:t>
        <a:bodyPr/>
        <a:lstStyle/>
        <a:p>
          <a:endParaRPr lang="en-US"/>
        </a:p>
      </dgm:t>
    </dgm:pt>
    <dgm:pt modelId="{7A92D87E-3FA1-431D-B900-4439A58DF7BB}" type="pres">
      <dgm:prSet presAssocID="{E9CF768C-FBDA-4090-B809-066C4F8195E7}" presName="root" presStyleCnt="0">
        <dgm:presLayoutVars>
          <dgm:dir/>
          <dgm:resizeHandles val="exact"/>
        </dgm:presLayoutVars>
      </dgm:prSet>
      <dgm:spPr/>
    </dgm:pt>
    <dgm:pt modelId="{E1E4AB02-8ED6-4F26-9E17-67345094ECD9}" type="pres">
      <dgm:prSet presAssocID="{BCD06D7E-F03A-40A6-9C39-7B101F64CC76}" presName="compNode" presStyleCnt="0"/>
      <dgm:spPr/>
    </dgm:pt>
    <dgm:pt modelId="{973A3744-7360-440F-875F-8A2693D2D901}" type="pres">
      <dgm:prSet presAssocID="{BCD06D7E-F03A-40A6-9C39-7B101F64CC76}" presName="bgRect" presStyleLbl="bgShp" presStyleIdx="0" presStyleCnt="4"/>
      <dgm:spPr/>
    </dgm:pt>
    <dgm:pt modelId="{7A83A76D-A749-4AFE-9712-8564C8F1E8CC}" type="pres">
      <dgm:prSet presAssocID="{BCD06D7E-F03A-40A6-9C39-7B101F64CC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edit card"/>
        </a:ext>
      </dgm:extLst>
    </dgm:pt>
    <dgm:pt modelId="{40CB8C88-E82C-4AA4-8E9E-BACACBD6F8F3}" type="pres">
      <dgm:prSet presAssocID="{BCD06D7E-F03A-40A6-9C39-7B101F64CC76}" presName="spaceRect" presStyleCnt="0"/>
      <dgm:spPr/>
    </dgm:pt>
    <dgm:pt modelId="{A74215CE-105C-4F91-87C8-10B8F5712FC9}" type="pres">
      <dgm:prSet presAssocID="{BCD06D7E-F03A-40A6-9C39-7B101F64CC76}" presName="parTx" presStyleLbl="revTx" presStyleIdx="0" presStyleCnt="4" custLinFactNeighborX="-4318" custLinFactNeighborY="-197">
        <dgm:presLayoutVars>
          <dgm:chMax val="0"/>
          <dgm:chPref val="0"/>
        </dgm:presLayoutVars>
      </dgm:prSet>
      <dgm:spPr/>
    </dgm:pt>
    <dgm:pt modelId="{415A599A-4E5E-4F9A-9686-7EBE17A32013}" type="pres">
      <dgm:prSet presAssocID="{025615CB-7D01-477A-9E63-1EF2AEADDA1C}" presName="sibTrans" presStyleCnt="0"/>
      <dgm:spPr/>
    </dgm:pt>
    <dgm:pt modelId="{9FCEB122-F89D-41C9-B1AD-3278E28173A0}" type="pres">
      <dgm:prSet presAssocID="{8FB757FE-DD0F-4A6C-9F09-FCD87557F0E9}" presName="compNode" presStyleCnt="0"/>
      <dgm:spPr/>
    </dgm:pt>
    <dgm:pt modelId="{209977A7-A7E3-41C4-A49C-B756B125BCD3}" type="pres">
      <dgm:prSet presAssocID="{8FB757FE-DD0F-4A6C-9F09-FCD87557F0E9}" presName="bgRect" presStyleLbl="bgShp" presStyleIdx="1" presStyleCnt="4"/>
      <dgm:spPr/>
    </dgm:pt>
    <dgm:pt modelId="{B3C979ED-2E49-420C-BBF4-E297E9B0FBAF}" type="pres">
      <dgm:prSet presAssocID="{8FB757FE-DD0F-4A6C-9F09-FCD87557F0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B3C4DA96-C1EE-4177-A1A8-4363F893234C}" type="pres">
      <dgm:prSet presAssocID="{8FB757FE-DD0F-4A6C-9F09-FCD87557F0E9}" presName="spaceRect" presStyleCnt="0"/>
      <dgm:spPr/>
    </dgm:pt>
    <dgm:pt modelId="{4DB91075-15A9-4F0E-846B-989B773E7833}" type="pres">
      <dgm:prSet presAssocID="{8FB757FE-DD0F-4A6C-9F09-FCD87557F0E9}" presName="parTx" presStyleLbl="revTx" presStyleIdx="1" presStyleCnt="4">
        <dgm:presLayoutVars>
          <dgm:chMax val="0"/>
          <dgm:chPref val="0"/>
        </dgm:presLayoutVars>
      </dgm:prSet>
      <dgm:spPr/>
    </dgm:pt>
    <dgm:pt modelId="{36930826-7F52-4DFB-AFAA-55A3AD99E92C}" type="pres">
      <dgm:prSet presAssocID="{2FD8FAF9-CD71-4318-B857-C43102101BAF}" presName="sibTrans" presStyleCnt="0"/>
      <dgm:spPr/>
    </dgm:pt>
    <dgm:pt modelId="{4659809D-1971-490D-9532-443D3BCBF50F}" type="pres">
      <dgm:prSet presAssocID="{70240F79-B853-450C-A12B-4F8CE8897A16}" presName="compNode" presStyleCnt="0"/>
      <dgm:spPr/>
    </dgm:pt>
    <dgm:pt modelId="{1DD91BE6-2703-47DB-85BD-ACC818618D9E}" type="pres">
      <dgm:prSet presAssocID="{70240F79-B853-450C-A12B-4F8CE8897A16}" presName="bgRect" presStyleLbl="bgShp" presStyleIdx="2" presStyleCnt="4"/>
      <dgm:spPr/>
    </dgm:pt>
    <dgm:pt modelId="{CE29B1FB-CB9C-4027-B2F1-B39B18435D58}" type="pres">
      <dgm:prSet presAssocID="{70240F79-B853-450C-A12B-4F8CE8897A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21BDFE98-C9FD-45C6-B902-66286D063420}" type="pres">
      <dgm:prSet presAssocID="{70240F79-B853-450C-A12B-4F8CE8897A16}" presName="spaceRect" presStyleCnt="0"/>
      <dgm:spPr/>
    </dgm:pt>
    <dgm:pt modelId="{DAC18B0E-8281-4754-B1C4-22A26D760266}" type="pres">
      <dgm:prSet presAssocID="{70240F79-B853-450C-A12B-4F8CE8897A16}" presName="parTx" presStyleLbl="revTx" presStyleIdx="2" presStyleCnt="4" custLinFactNeighborX="-3424" custLinFactNeighborY="-1624">
        <dgm:presLayoutVars>
          <dgm:chMax val="0"/>
          <dgm:chPref val="0"/>
        </dgm:presLayoutVars>
      </dgm:prSet>
      <dgm:spPr/>
    </dgm:pt>
    <dgm:pt modelId="{9BCC80A2-0C39-4887-A280-F1BC32CCAC23}" type="pres">
      <dgm:prSet presAssocID="{B3CDED8B-5792-4D46-9F8F-893018CC46E0}" presName="sibTrans" presStyleCnt="0"/>
      <dgm:spPr/>
    </dgm:pt>
    <dgm:pt modelId="{3872054C-33F8-4320-AA50-B0AE740E5F7E}" type="pres">
      <dgm:prSet presAssocID="{06411036-20E3-45A5-9219-8D801BC88B7A}" presName="compNode" presStyleCnt="0"/>
      <dgm:spPr/>
    </dgm:pt>
    <dgm:pt modelId="{9DF7FE23-768E-4FD8-B314-F636356C2EC0}" type="pres">
      <dgm:prSet presAssocID="{06411036-20E3-45A5-9219-8D801BC88B7A}" presName="bgRect" presStyleLbl="bgShp" presStyleIdx="3" presStyleCnt="4"/>
      <dgm:spPr/>
    </dgm:pt>
    <dgm:pt modelId="{4F5E9748-04C8-4BD2-BA58-C3254625D67A}" type="pres">
      <dgm:prSet presAssocID="{06411036-20E3-45A5-9219-8D801BC88B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udge"/>
        </a:ext>
      </dgm:extLst>
    </dgm:pt>
    <dgm:pt modelId="{67E2385B-05C8-4FAC-B163-AA4DB9DB7292}" type="pres">
      <dgm:prSet presAssocID="{06411036-20E3-45A5-9219-8D801BC88B7A}" presName="spaceRect" presStyleCnt="0"/>
      <dgm:spPr/>
    </dgm:pt>
    <dgm:pt modelId="{AFD12ED3-72F9-403C-B205-205691BF51CB}" type="pres">
      <dgm:prSet presAssocID="{06411036-20E3-45A5-9219-8D801BC88B7A}" presName="parTx" presStyleLbl="revTx" presStyleIdx="3" presStyleCnt="4">
        <dgm:presLayoutVars>
          <dgm:chMax val="0"/>
          <dgm:chPref val="0"/>
        </dgm:presLayoutVars>
      </dgm:prSet>
      <dgm:spPr/>
    </dgm:pt>
  </dgm:ptLst>
  <dgm:cxnLst>
    <dgm:cxn modelId="{BC0C2C05-C7AB-44AE-AA46-19AA051C3FAC}" srcId="{E9CF768C-FBDA-4090-B809-066C4F8195E7}" destId="{8FB757FE-DD0F-4A6C-9F09-FCD87557F0E9}" srcOrd="1" destOrd="0" parTransId="{34DCC422-D5EB-46D1-82D0-107FE099212C}" sibTransId="{2FD8FAF9-CD71-4318-B857-C43102101BAF}"/>
    <dgm:cxn modelId="{389F6409-2C14-4AE8-8CE7-019387CD75B6}" srcId="{E9CF768C-FBDA-4090-B809-066C4F8195E7}" destId="{06411036-20E3-45A5-9219-8D801BC88B7A}" srcOrd="3" destOrd="0" parTransId="{949BE65E-ACC9-46F1-976A-406B89FCBAA3}" sibTransId="{4943CE25-77DC-4972-A996-F23201D6D04B}"/>
    <dgm:cxn modelId="{7A919F16-38F6-4B6F-9230-A4463FE4F1C9}" type="presOf" srcId="{70240F79-B853-450C-A12B-4F8CE8897A16}" destId="{DAC18B0E-8281-4754-B1C4-22A26D760266}" srcOrd="0" destOrd="0" presId="urn:microsoft.com/office/officeart/2018/2/layout/IconVerticalSolidList"/>
    <dgm:cxn modelId="{21EF6A42-F752-4724-AA27-E1B93F71CC89}" type="presOf" srcId="{8FB757FE-DD0F-4A6C-9F09-FCD87557F0E9}" destId="{4DB91075-15A9-4F0E-846B-989B773E7833}" srcOrd="0" destOrd="0" presId="urn:microsoft.com/office/officeart/2018/2/layout/IconVerticalSolidList"/>
    <dgm:cxn modelId="{E863E287-407E-4CC2-8EBC-B11768829A27}" srcId="{E9CF768C-FBDA-4090-B809-066C4F8195E7}" destId="{70240F79-B853-450C-A12B-4F8CE8897A16}" srcOrd="2" destOrd="0" parTransId="{CE283897-072C-4540-A9D0-DDEC0EC9E17F}" sibTransId="{B3CDED8B-5792-4D46-9F8F-893018CC46E0}"/>
    <dgm:cxn modelId="{DCFE1889-83DB-473C-859C-416B12CAB192}" srcId="{E9CF768C-FBDA-4090-B809-066C4F8195E7}" destId="{BCD06D7E-F03A-40A6-9C39-7B101F64CC76}" srcOrd="0" destOrd="0" parTransId="{53CFD318-50C3-4BD8-9988-5EBBEACEE3C6}" sibTransId="{025615CB-7D01-477A-9E63-1EF2AEADDA1C}"/>
    <dgm:cxn modelId="{23A527AE-D3D8-45BB-9D09-D270502D4AA3}" type="presOf" srcId="{BCD06D7E-F03A-40A6-9C39-7B101F64CC76}" destId="{A74215CE-105C-4F91-87C8-10B8F5712FC9}" srcOrd="0" destOrd="0" presId="urn:microsoft.com/office/officeart/2018/2/layout/IconVerticalSolidList"/>
    <dgm:cxn modelId="{D4F6CBE1-AFAC-478A-9F2E-BD98C80944A3}" type="presOf" srcId="{E9CF768C-FBDA-4090-B809-066C4F8195E7}" destId="{7A92D87E-3FA1-431D-B900-4439A58DF7BB}" srcOrd="0" destOrd="0" presId="urn:microsoft.com/office/officeart/2018/2/layout/IconVerticalSolidList"/>
    <dgm:cxn modelId="{E9454BE3-3E1F-4C6A-8B79-23A3AAE08D63}" type="presOf" srcId="{06411036-20E3-45A5-9219-8D801BC88B7A}" destId="{AFD12ED3-72F9-403C-B205-205691BF51CB}" srcOrd="0" destOrd="0" presId="urn:microsoft.com/office/officeart/2018/2/layout/IconVerticalSolidList"/>
    <dgm:cxn modelId="{7EAFCA38-8C80-4DBB-9243-50DC7EDF08B0}" type="presParOf" srcId="{7A92D87E-3FA1-431D-B900-4439A58DF7BB}" destId="{E1E4AB02-8ED6-4F26-9E17-67345094ECD9}" srcOrd="0" destOrd="0" presId="urn:microsoft.com/office/officeart/2018/2/layout/IconVerticalSolidList"/>
    <dgm:cxn modelId="{73D60865-6FF6-40E7-A12F-B961F04C53D3}" type="presParOf" srcId="{E1E4AB02-8ED6-4F26-9E17-67345094ECD9}" destId="{973A3744-7360-440F-875F-8A2693D2D901}" srcOrd="0" destOrd="0" presId="urn:microsoft.com/office/officeart/2018/2/layout/IconVerticalSolidList"/>
    <dgm:cxn modelId="{657C8A94-84F5-4229-A63D-A15246ED3DD7}" type="presParOf" srcId="{E1E4AB02-8ED6-4F26-9E17-67345094ECD9}" destId="{7A83A76D-A749-4AFE-9712-8564C8F1E8CC}" srcOrd="1" destOrd="0" presId="urn:microsoft.com/office/officeart/2018/2/layout/IconVerticalSolidList"/>
    <dgm:cxn modelId="{71AA390A-F62D-4E03-ABE6-FFB3D03CE5D9}" type="presParOf" srcId="{E1E4AB02-8ED6-4F26-9E17-67345094ECD9}" destId="{40CB8C88-E82C-4AA4-8E9E-BACACBD6F8F3}" srcOrd="2" destOrd="0" presId="urn:microsoft.com/office/officeart/2018/2/layout/IconVerticalSolidList"/>
    <dgm:cxn modelId="{E7DA4D24-1AA7-4CB7-960E-B3FF09BD7E91}" type="presParOf" srcId="{E1E4AB02-8ED6-4F26-9E17-67345094ECD9}" destId="{A74215CE-105C-4F91-87C8-10B8F5712FC9}" srcOrd="3" destOrd="0" presId="urn:microsoft.com/office/officeart/2018/2/layout/IconVerticalSolidList"/>
    <dgm:cxn modelId="{EB89F2F1-1D30-4064-B3B0-9FDC7B4AB88C}" type="presParOf" srcId="{7A92D87E-3FA1-431D-B900-4439A58DF7BB}" destId="{415A599A-4E5E-4F9A-9686-7EBE17A32013}" srcOrd="1" destOrd="0" presId="urn:microsoft.com/office/officeart/2018/2/layout/IconVerticalSolidList"/>
    <dgm:cxn modelId="{25EE2D04-1BF1-4F46-ABDC-7E2453509CE9}" type="presParOf" srcId="{7A92D87E-3FA1-431D-B900-4439A58DF7BB}" destId="{9FCEB122-F89D-41C9-B1AD-3278E28173A0}" srcOrd="2" destOrd="0" presId="urn:microsoft.com/office/officeart/2018/2/layout/IconVerticalSolidList"/>
    <dgm:cxn modelId="{F8C4E4CA-A3C5-49E5-9BB5-F3704F5C2406}" type="presParOf" srcId="{9FCEB122-F89D-41C9-B1AD-3278E28173A0}" destId="{209977A7-A7E3-41C4-A49C-B756B125BCD3}" srcOrd="0" destOrd="0" presId="urn:microsoft.com/office/officeart/2018/2/layout/IconVerticalSolidList"/>
    <dgm:cxn modelId="{007CA195-4D26-47A1-801D-972C708F1B32}" type="presParOf" srcId="{9FCEB122-F89D-41C9-B1AD-3278E28173A0}" destId="{B3C979ED-2E49-420C-BBF4-E297E9B0FBAF}" srcOrd="1" destOrd="0" presId="urn:microsoft.com/office/officeart/2018/2/layout/IconVerticalSolidList"/>
    <dgm:cxn modelId="{F0D504FC-B57A-4D36-A48F-C9D52B0D092B}" type="presParOf" srcId="{9FCEB122-F89D-41C9-B1AD-3278E28173A0}" destId="{B3C4DA96-C1EE-4177-A1A8-4363F893234C}" srcOrd="2" destOrd="0" presId="urn:microsoft.com/office/officeart/2018/2/layout/IconVerticalSolidList"/>
    <dgm:cxn modelId="{EE41B36A-5B0F-48BF-89C6-6F7710034E76}" type="presParOf" srcId="{9FCEB122-F89D-41C9-B1AD-3278E28173A0}" destId="{4DB91075-15A9-4F0E-846B-989B773E7833}" srcOrd="3" destOrd="0" presId="urn:microsoft.com/office/officeart/2018/2/layout/IconVerticalSolidList"/>
    <dgm:cxn modelId="{467EA771-27AB-4DE6-A592-0917287CA9C8}" type="presParOf" srcId="{7A92D87E-3FA1-431D-B900-4439A58DF7BB}" destId="{36930826-7F52-4DFB-AFAA-55A3AD99E92C}" srcOrd="3" destOrd="0" presId="urn:microsoft.com/office/officeart/2018/2/layout/IconVerticalSolidList"/>
    <dgm:cxn modelId="{45A099F2-1381-444A-A3CB-DA0F44721647}" type="presParOf" srcId="{7A92D87E-3FA1-431D-B900-4439A58DF7BB}" destId="{4659809D-1971-490D-9532-443D3BCBF50F}" srcOrd="4" destOrd="0" presId="urn:microsoft.com/office/officeart/2018/2/layout/IconVerticalSolidList"/>
    <dgm:cxn modelId="{C7A01A50-A5B5-42A2-A767-547CCB18FAC7}" type="presParOf" srcId="{4659809D-1971-490D-9532-443D3BCBF50F}" destId="{1DD91BE6-2703-47DB-85BD-ACC818618D9E}" srcOrd="0" destOrd="0" presId="urn:microsoft.com/office/officeart/2018/2/layout/IconVerticalSolidList"/>
    <dgm:cxn modelId="{AFDA3B06-3FC9-4A10-B05B-56A4E5F35AB9}" type="presParOf" srcId="{4659809D-1971-490D-9532-443D3BCBF50F}" destId="{CE29B1FB-CB9C-4027-B2F1-B39B18435D58}" srcOrd="1" destOrd="0" presId="urn:microsoft.com/office/officeart/2018/2/layout/IconVerticalSolidList"/>
    <dgm:cxn modelId="{5AF39967-3E57-4FDF-9502-8302D1DEB8B3}" type="presParOf" srcId="{4659809D-1971-490D-9532-443D3BCBF50F}" destId="{21BDFE98-C9FD-45C6-B902-66286D063420}" srcOrd="2" destOrd="0" presId="urn:microsoft.com/office/officeart/2018/2/layout/IconVerticalSolidList"/>
    <dgm:cxn modelId="{F4CC7B5D-992A-491B-B966-50643FDC7469}" type="presParOf" srcId="{4659809D-1971-490D-9532-443D3BCBF50F}" destId="{DAC18B0E-8281-4754-B1C4-22A26D760266}" srcOrd="3" destOrd="0" presId="urn:microsoft.com/office/officeart/2018/2/layout/IconVerticalSolidList"/>
    <dgm:cxn modelId="{1A1261D6-E425-4A9C-821B-77CF6E1C2FDA}" type="presParOf" srcId="{7A92D87E-3FA1-431D-B900-4439A58DF7BB}" destId="{9BCC80A2-0C39-4887-A280-F1BC32CCAC23}" srcOrd="5" destOrd="0" presId="urn:microsoft.com/office/officeart/2018/2/layout/IconVerticalSolidList"/>
    <dgm:cxn modelId="{54B5C59D-27E8-4159-B9D1-A4A5B10D9D22}" type="presParOf" srcId="{7A92D87E-3FA1-431D-B900-4439A58DF7BB}" destId="{3872054C-33F8-4320-AA50-B0AE740E5F7E}" srcOrd="6" destOrd="0" presId="urn:microsoft.com/office/officeart/2018/2/layout/IconVerticalSolidList"/>
    <dgm:cxn modelId="{3F3672A3-3B39-4E7B-9B9E-5AE76CC36D0F}" type="presParOf" srcId="{3872054C-33F8-4320-AA50-B0AE740E5F7E}" destId="{9DF7FE23-768E-4FD8-B314-F636356C2EC0}" srcOrd="0" destOrd="0" presId="urn:microsoft.com/office/officeart/2018/2/layout/IconVerticalSolidList"/>
    <dgm:cxn modelId="{57E56941-9941-43BD-AAD5-3BE380EAE788}" type="presParOf" srcId="{3872054C-33F8-4320-AA50-B0AE740E5F7E}" destId="{4F5E9748-04C8-4BD2-BA58-C3254625D67A}" srcOrd="1" destOrd="0" presId="urn:microsoft.com/office/officeart/2018/2/layout/IconVerticalSolidList"/>
    <dgm:cxn modelId="{C9607712-67AD-4D9A-B013-451DC461873E}" type="presParOf" srcId="{3872054C-33F8-4320-AA50-B0AE740E5F7E}" destId="{67E2385B-05C8-4FAC-B163-AA4DB9DB7292}" srcOrd="2" destOrd="0" presId="urn:microsoft.com/office/officeart/2018/2/layout/IconVerticalSolidList"/>
    <dgm:cxn modelId="{2C23CD6C-4974-4A1A-964D-D1D0680ED496}" type="presParOf" srcId="{3872054C-33F8-4320-AA50-B0AE740E5F7E}" destId="{AFD12ED3-72F9-403C-B205-205691BF51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AC0113-D796-4A60-8507-6AD52C437617}"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GB"/>
        </a:p>
      </dgm:t>
    </dgm:pt>
    <dgm:pt modelId="{EF209EA8-ED6F-4283-978D-C6520C0D2376}">
      <dgm:prSet phldrT="[Text]" phldr="0"/>
      <dgm:spPr/>
      <dgm:t>
        <a:bodyPr/>
        <a:lstStyle/>
        <a:p>
          <a:pPr rtl="0"/>
          <a:r>
            <a:rPr lang="en-GB">
              <a:latin typeface="Calibri"/>
            </a:rPr>
            <a:t>Claim for your additional degree and / or publication on your initial application. </a:t>
          </a:r>
          <a:endParaRPr lang="en-US"/>
        </a:p>
      </dgm:t>
    </dgm:pt>
    <dgm:pt modelId="{EDF93029-705F-4520-B9E5-56EEF2EA0A27}" type="parTrans" cxnId="{FBC7C992-7F3C-44B5-A751-ECBDB1CB29C5}">
      <dgm:prSet/>
      <dgm:spPr/>
      <dgm:t>
        <a:bodyPr/>
        <a:lstStyle/>
        <a:p>
          <a:endParaRPr lang="en-GB"/>
        </a:p>
      </dgm:t>
    </dgm:pt>
    <dgm:pt modelId="{5AAB6155-8C38-4F8E-88B5-9174E99BABEE}" type="sibTrans" cxnId="{FBC7C992-7F3C-44B5-A751-ECBDB1CB29C5}">
      <dgm:prSet/>
      <dgm:spPr/>
      <dgm:t>
        <a:bodyPr/>
        <a:lstStyle/>
        <a:p>
          <a:endParaRPr lang="en-GB"/>
        </a:p>
      </dgm:t>
    </dgm:pt>
    <dgm:pt modelId="{3586E87B-EAD3-41E9-A269-CC1E7D097300}">
      <dgm:prSet phldrT="[Text]" phldr="0"/>
      <dgm:spPr/>
      <dgm:t>
        <a:bodyPr/>
        <a:lstStyle/>
        <a:p>
          <a:pPr rtl="0"/>
          <a:r>
            <a:rPr lang="en-GB">
              <a:latin typeface="Calibri"/>
            </a:rPr>
            <a:t>Degrees / Publications must be ratified / published by 3rd November 2021</a:t>
          </a:r>
          <a:endParaRPr lang="en-GB"/>
        </a:p>
      </dgm:t>
    </dgm:pt>
    <dgm:pt modelId="{EB8FE350-CDBE-4DF1-B3F5-D45442050CC2}" type="parTrans" cxnId="{4C69CC95-6417-4F4C-81CA-8EBDBF5B9D0F}">
      <dgm:prSet/>
      <dgm:spPr/>
      <dgm:t>
        <a:bodyPr/>
        <a:lstStyle/>
        <a:p>
          <a:endParaRPr lang="en-GB"/>
        </a:p>
      </dgm:t>
    </dgm:pt>
    <dgm:pt modelId="{D7AAD51D-D62C-427C-B364-0F79F2B6A4C9}" type="sibTrans" cxnId="{4C69CC95-6417-4F4C-81CA-8EBDBF5B9D0F}">
      <dgm:prSet/>
      <dgm:spPr/>
      <dgm:t>
        <a:bodyPr/>
        <a:lstStyle/>
        <a:p>
          <a:endParaRPr lang="en-GB"/>
        </a:p>
      </dgm:t>
    </dgm:pt>
    <dgm:pt modelId="{D57C124D-4D65-4E4E-B7B8-1BAC51BB3E25}">
      <dgm:prSet phldrT="[Text]" phldr="0"/>
      <dgm:spPr/>
      <dgm:t>
        <a:bodyPr/>
        <a:lstStyle/>
        <a:p>
          <a:pPr rtl="0"/>
          <a:r>
            <a:rPr lang="en-GB">
              <a:latin typeface="Calibri"/>
            </a:rPr>
            <a:t>There are no exceptions  to this</a:t>
          </a:r>
          <a:endParaRPr lang="en-GB"/>
        </a:p>
      </dgm:t>
    </dgm:pt>
    <dgm:pt modelId="{C362ABED-FBB2-4124-8B32-8F16FCC775CB}" type="parTrans" cxnId="{1432A705-05D3-4599-BFC5-D5339BC4597A}">
      <dgm:prSet/>
      <dgm:spPr/>
      <dgm:t>
        <a:bodyPr/>
        <a:lstStyle/>
        <a:p>
          <a:endParaRPr lang="en-GB"/>
        </a:p>
      </dgm:t>
    </dgm:pt>
    <dgm:pt modelId="{43E341A3-58AF-45B4-B08F-54056F8BA2A4}" type="sibTrans" cxnId="{1432A705-05D3-4599-BFC5-D5339BC4597A}">
      <dgm:prSet/>
      <dgm:spPr/>
      <dgm:t>
        <a:bodyPr/>
        <a:lstStyle/>
        <a:p>
          <a:endParaRPr lang="en-GB"/>
        </a:p>
      </dgm:t>
    </dgm:pt>
    <dgm:pt modelId="{B66ED970-F5F7-4F45-8454-823280E99106}">
      <dgm:prSet phldrT="[Text]" phldr="0"/>
      <dgm:spPr/>
      <dgm:t>
        <a:bodyPr/>
        <a:lstStyle/>
        <a:p>
          <a:pPr rtl="0"/>
          <a:r>
            <a:rPr lang="en-GB">
              <a:latin typeface="Calibri"/>
            </a:rPr>
            <a:t>Upon verified scores being released, you will receive a score of '0'</a:t>
          </a:r>
          <a:endParaRPr lang="en-GB"/>
        </a:p>
      </dgm:t>
    </dgm:pt>
    <dgm:pt modelId="{AF97C83E-8A26-4E73-8F8B-4604FD8373A8}" type="parTrans" cxnId="{509AC213-9FFC-4AD6-918F-1A2A4DB3612D}">
      <dgm:prSet/>
      <dgm:spPr/>
      <dgm:t>
        <a:bodyPr/>
        <a:lstStyle/>
        <a:p>
          <a:endParaRPr lang="en-GB"/>
        </a:p>
      </dgm:t>
    </dgm:pt>
    <dgm:pt modelId="{539E7DE1-E603-48B1-B79B-58706C6A14A3}" type="sibTrans" cxnId="{509AC213-9FFC-4AD6-918F-1A2A4DB3612D}">
      <dgm:prSet/>
      <dgm:spPr/>
      <dgm:t>
        <a:bodyPr/>
        <a:lstStyle/>
        <a:p>
          <a:endParaRPr lang="en-GB"/>
        </a:p>
      </dgm:t>
    </dgm:pt>
    <dgm:pt modelId="{A24A3DF1-0DF0-453E-B217-547BD34A6789}">
      <dgm:prSet phldrT="[Text]" phldr="0"/>
      <dgm:spPr/>
      <dgm:t>
        <a:bodyPr/>
        <a:lstStyle/>
        <a:p>
          <a:pPr rtl="0"/>
          <a:r>
            <a:rPr lang="en-GB">
              <a:latin typeface="Calibri"/>
            </a:rPr>
            <a:t>Do not be alarmed, this is the expectation</a:t>
          </a:r>
          <a:endParaRPr lang="en-GB"/>
        </a:p>
      </dgm:t>
    </dgm:pt>
    <dgm:pt modelId="{3ACCD4D3-B2F8-4678-968F-9138C0CF2638}" type="parTrans" cxnId="{56EB2563-EC86-4E53-AED4-F6874CB52439}">
      <dgm:prSet/>
      <dgm:spPr/>
      <dgm:t>
        <a:bodyPr/>
        <a:lstStyle/>
        <a:p>
          <a:endParaRPr lang="en-GB"/>
        </a:p>
      </dgm:t>
    </dgm:pt>
    <dgm:pt modelId="{874385BF-48E9-42D5-952E-1679C2FD2F14}" type="sibTrans" cxnId="{56EB2563-EC86-4E53-AED4-F6874CB52439}">
      <dgm:prSet/>
      <dgm:spPr/>
      <dgm:t>
        <a:bodyPr/>
        <a:lstStyle/>
        <a:p>
          <a:endParaRPr lang="en-GB"/>
        </a:p>
      </dgm:t>
    </dgm:pt>
    <dgm:pt modelId="{509A29B3-1A52-4A7F-BDEA-A435B5035586}">
      <dgm:prSet phldr="0"/>
      <dgm:spPr/>
      <dgm:t>
        <a:bodyPr/>
        <a:lstStyle/>
        <a:p>
          <a:r>
            <a:rPr lang="en-GB">
              <a:latin typeface="Calibri"/>
            </a:rPr>
            <a:t> </a:t>
          </a:r>
          <a:r>
            <a:rPr lang="en-GB"/>
            <a:t>You cannot claim for points if you do not include on your application initially</a:t>
          </a:r>
          <a:endParaRPr lang="en-US"/>
        </a:p>
      </dgm:t>
    </dgm:pt>
    <dgm:pt modelId="{153365E3-D31B-4371-8A4A-4E5C9AFBBE42}" type="parTrans" cxnId="{A3C6C35B-A8A9-42B2-8C8F-9A707EA839C7}">
      <dgm:prSet/>
      <dgm:spPr/>
    </dgm:pt>
    <dgm:pt modelId="{0C465317-68A3-4911-A236-D44A6B1C524B}" type="sibTrans" cxnId="{A3C6C35B-A8A9-42B2-8C8F-9A707EA839C7}">
      <dgm:prSet/>
      <dgm:spPr/>
    </dgm:pt>
    <dgm:pt modelId="{94629E62-978A-4FB7-90BF-D22118E28530}">
      <dgm:prSet phldr="0"/>
      <dgm:spPr/>
      <dgm:t>
        <a:bodyPr/>
        <a:lstStyle/>
        <a:p>
          <a:pPr rtl="0"/>
          <a:r>
            <a:rPr lang="en-GB">
              <a:latin typeface="Calibri"/>
            </a:rPr>
            <a:t>Read the Appeals guidance when published and submit a Stage 1 appeal for your evidence to be reviewed. </a:t>
          </a:r>
        </a:p>
      </dgm:t>
    </dgm:pt>
    <dgm:pt modelId="{1A505F1B-14F4-4FAD-B467-6F958C5E8C0F}" type="parTrans" cxnId="{920AD9E2-3C80-4FB7-9968-3A2C108AC1D8}">
      <dgm:prSet/>
      <dgm:spPr/>
    </dgm:pt>
    <dgm:pt modelId="{41620918-72BE-4C27-A013-6507441E2A19}" type="sibTrans" cxnId="{920AD9E2-3C80-4FB7-9968-3A2C108AC1D8}">
      <dgm:prSet/>
      <dgm:spPr/>
      <dgm:t>
        <a:bodyPr/>
        <a:lstStyle/>
        <a:p>
          <a:endParaRPr lang="en-GB"/>
        </a:p>
      </dgm:t>
    </dgm:pt>
    <dgm:pt modelId="{7017E9A9-64C6-4792-B0EF-5369BD41D30B}">
      <dgm:prSet phldr="0"/>
      <dgm:spPr/>
      <dgm:t>
        <a:bodyPr/>
        <a:lstStyle/>
        <a:p>
          <a:pPr rtl="0"/>
          <a:r>
            <a:rPr lang="en-GB"/>
            <a:t>If accepted, you will be awarded the appropriate number of points.</a:t>
          </a:r>
        </a:p>
      </dgm:t>
    </dgm:pt>
    <dgm:pt modelId="{D04DB09E-1C24-43D7-8016-386198363520}" type="parTrans" cxnId="{C0A2DE3B-4EB8-43C2-A327-A7FF4040BC6E}">
      <dgm:prSet/>
      <dgm:spPr/>
    </dgm:pt>
    <dgm:pt modelId="{00D63AC8-8758-4C65-98B6-FB5ECAAB144F}" type="sibTrans" cxnId="{C0A2DE3B-4EB8-43C2-A327-A7FF4040BC6E}">
      <dgm:prSet/>
      <dgm:spPr/>
    </dgm:pt>
    <dgm:pt modelId="{9CD89A49-9EF7-4152-80BF-F9DDC6AA5A15}" type="pres">
      <dgm:prSet presAssocID="{FBAC0113-D796-4A60-8507-6AD52C437617}" presName="outerComposite" presStyleCnt="0">
        <dgm:presLayoutVars>
          <dgm:chMax val="5"/>
          <dgm:dir/>
          <dgm:resizeHandles val="exact"/>
        </dgm:presLayoutVars>
      </dgm:prSet>
      <dgm:spPr/>
    </dgm:pt>
    <dgm:pt modelId="{CC0D07F1-7224-4406-AC8D-CB6504D86145}" type="pres">
      <dgm:prSet presAssocID="{FBAC0113-D796-4A60-8507-6AD52C437617}" presName="dummyMaxCanvas" presStyleCnt="0">
        <dgm:presLayoutVars/>
      </dgm:prSet>
      <dgm:spPr/>
    </dgm:pt>
    <dgm:pt modelId="{EFD5AF8A-58FD-4C10-A947-1ACD64DEFA1B}" type="pres">
      <dgm:prSet presAssocID="{FBAC0113-D796-4A60-8507-6AD52C437617}" presName="FourNodes_1" presStyleLbl="node1" presStyleIdx="0" presStyleCnt="4">
        <dgm:presLayoutVars>
          <dgm:bulletEnabled val="1"/>
        </dgm:presLayoutVars>
      </dgm:prSet>
      <dgm:spPr/>
    </dgm:pt>
    <dgm:pt modelId="{5DBCFAC1-6E92-4674-AD34-05A59C865785}" type="pres">
      <dgm:prSet presAssocID="{FBAC0113-D796-4A60-8507-6AD52C437617}" presName="FourNodes_2" presStyleLbl="node1" presStyleIdx="1" presStyleCnt="4">
        <dgm:presLayoutVars>
          <dgm:bulletEnabled val="1"/>
        </dgm:presLayoutVars>
      </dgm:prSet>
      <dgm:spPr/>
    </dgm:pt>
    <dgm:pt modelId="{71D9FCDE-5D46-473A-8D00-86F1CAD89902}" type="pres">
      <dgm:prSet presAssocID="{FBAC0113-D796-4A60-8507-6AD52C437617}" presName="FourNodes_3" presStyleLbl="node1" presStyleIdx="2" presStyleCnt="4">
        <dgm:presLayoutVars>
          <dgm:bulletEnabled val="1"/>
        </dgm:presLayoutVars>
      </dgm:prSet>
      <dgm:spPr/>
    </dgm:pt>
    <dgm:pt modelId="{1D08BED8-01C0-41E3-8876-C8469588C21F}" type="pres">
      <dgm:prSet presAssocID="{FBAC0113-D796-4A60-8507-6AD52C437617}" presName="FourNodes_4" presStyleLbl="node1" presStyleIdx="3" presStyleCnt="4">
        <dgm:presLayoutVars>
          <dgm:bulletEnabled val="1"/>
        </dgm:presLayoutVars>
      </dgm:prSet>
      <dgm:spPr/>
    </dgm:pt>
    <dgm:pt modelId="{C9EDEDA4-DBFB-44FA-8388-93CB24539676}" type="pres">
      <dgm:prSet presAssocID="{FBAC0113-D796-4A60-8507-6AD52C437617}" presName="FourConn_1-2" presStyleLbl="fgAccFollowNode1" presStyleIdx="0" presStyleCnt="3">
        <dgm:presLayoutVars>
          <dgm:bulletEnabled val="1"/>
        </dgm:presLayoutVars>
      </dgm:prSet>
      <dgm:spPr/>
    </dgm:pt>
    <dgm:pt modelId="{B7AA45C8-E1D1-4142-92CA-E8CD1E018337}" type="pres">
      <dgm:prSet presAssocID="{FBAC0113-D796-4A60-8507-6AD52C437617}" presName="FourConn_2-3" presStyleLbl="fgAccFollowNode1" presStyleIdx="1" presStyleCnt="3">
        <dgm:presLayoutVars>
          <dgm:bulletEnabled val="1"/>
        </dgm:presLayoutVars>
      </dgm:prSet>
      <dgm:spPr/>
    </dgm:pt>
    <dgm:pt modelId="{F1F20D42-513E-4048-96F3-6695F641DFCD}" type="pres">
      <dgm:prSet presAssocID="{FBAC0113-D796-4A60-8507-6AD52C437617}" presName="FourConn_3-4" presStyleLbl="fgAccFollowNode1" presStyleIdx="2" presStyleCnt="3">
        <dgm:presLayoutVars>
          <dgm:bulletEnabled val="1"/>
        </dgm:presLayoutVars>
      </dgm:prSet>
      <dgm:spPr/>
    </dgm:pt>
    <dgm:pt modelId="{49F7A185-ED52-484D-9EFC-B2FD6A9B907A}" type="pres">
      <dgm:prSet presAssocID="{FBAC0113-D796-4A60-8507-6AD52C437617}" presName="FourNodes_1_text" presStyleLbl="node1" presStyleIdx="3" presStyleCnt="4">
        <dgm:presLayoutVars>
          <dgm:bulletEnabled val="1"/>
        </dgm:presLayoutVars>
      </dgm:prSet>
      <dgm:spPr/>
    </dgm:pt>
    <dgm:pt modelId="{289D4A79-1E5B-478A-9294-F1F3756979B9}" type="pres">
      <dgm:prSet presAssocID="{FBAC0113-D796-4A60-8507-6AD52C437617}" presName="FourNodes_2_text" presStyleLbl="node1" presStyleIdx="3" presStyleCnt="4">
        <dgm:presLayoutVars>
          <dgm:bulletEnabled val="1"/>
        </dgm:presLayoutVars>
      </dgm:prSet>
      <dgm:spPr/>
    </dgm:pt>
    <dgm:pt modelId="{89CB76E0-0B43-456B-8290-1A38861044F9}" type="pres">
      <dgm:prSet presAssocID="{FBAC0113-D796-4A60-8507-6AD52C437617}" presName="FourNodes_3_text" presStyleLbl="node1" presStyleIdx="3" presStyleCnt="4">
        <dgm:presLayoutVars>
          <dgm:bulletEnabled val="1"/>
        </dgm:presLayoutVars>
      </dgm:prSet>
      <dgm:spPr/>
    </dgm:pt>
    <dgm:pt modelId="{C6E5E88A-56DC-4535-8159-4773A6515058}" type="pres">
      <dgm:prSet presAssocID="{FBAC0113-D796-4A60-8507-6AD52C437617}" presName="FourNodes_4_text" presStyleLbl="node1" presStyleIdx="3" presStyleCnt="4">
        <dgm:presLayoutVars>
          <dgm:bulletEnabled val="1"/>
        </dgm:presLayoutVars>
      </dgm:prSet>
      <dgm:spPr/>
    </dgm:pt>
  </dgm:ptLst>
  <dgm:cxnLst>
    <dgm:cxn modelId="{1432A705-05D3-4599-BFC5-D5339BC4597A}" srcId="{3586E87B-EAD3-41E9-A269-CC1E7D097300}" destId="{D57C124D-4D65-4E4E-B7B8-1BAC51BB3E25}" srcOrd="0" destOrd="0" parTransId="{C362ABED-FBB2-4124-8B32-8F16FCC775CB}" sibTransId="{43E341A3-58AF-45B4-B08F-54056F8BA2A4}"/>
    <dgm:cxn modelId="{509AC213-9FFC-4AD6-918F-1A2A4DB3612D}" srcId="{FBAC0113-D796-4A60-8507-6AD52C437617}" destId="{B66ED970-F5F7-4F45-8454-823280E99106}" srcOrd="2" destOrd="0" parTransId="{AF97C83E-8A26-4E73-8F8B-4604FD8373A8}" sibTransId="{539E7DE1-E603-48B1-B79B-58706C6A14A3}"/>
    <dgm:cxn modelId="{02C76515-8DB0-4B49-93A7-E328FCDD41FF}" type="presOf" srcId="{D57C124D-4D65-4E4E-B7B8-1BAC51BB3E25}" destId="{289D4A79-1E5B-478A-9294-F1F3756979B9}" srcOrd="1" destOrd="1" presId="urn:microsoft.com/office/officeart/2005/8/layout/vProcess5"/>
    <dgm:cxn modelId="{750D4818-B548-4928-A696-9BE7F2DF760F}" type="presOf" srcId="{A24A3DF1-0DF0-453E-B217-547BD34A6789}" destId="{71D9FCDE-5D46-473A-8D00-86F1CAD89902}" srcOrd="0" destOrd="1" presId="urn:microsoft.com/office/officeart/2005/8/layout/vProcess5"/>
    <dgm:cxn modelId="{5D9D771C-E392-4EA6-824E-2AAEDDCF6239}" type="presOf" srcId="{EF209EA8-ED6F-4283-978D-C6520C0D2376}" destId="{EFD5AF8A-58FD-4C10-A947-1ACD64DEFA1B}" srcOrd="0" destOrd="0" presId="urn:microsoft.com/office/officeart/2005/8/layout/vProcess5"/>
    <dgm:cxn modelId="{B5151C20-5F63-4773-AD6C-AADE7F6BA072}" type="presOf" srcId="{539E7DE1-E603-48B1-B79B-58706C6A14A3}" destId="{F1F20D42-513E-4048-96F3-6695F641DFCD}" srcOrd="0" destOrd="0" presId="urn:microsoft.com/office/officeart/2005/8/layout/vProcess5"/>
    <dgm:cxn modelId="{A09A1A30-F45D-493D-BEA0-A1DE0D912351}" type="presOf" srcId="{B66ED970-F5F7-4F45-8454-823280E99106}" destId="{89CB76E0-0B43-456B-8290-1A38861044F9}" srcOrd="1" destOrd="0" presId="urn:microsoft.com/office/officeart/2005/8/layout/vProcess5"/>
    <dgm:cxn modelId="{C0A2DE3B-4EB8-43C2-A327-A7FF4040BC6E}" srcId="{94629E62-978A-4FB7-90BF-D22118E28530}" destId="{7017E9A9-64C6-4792-B0EF-5369BD41D30B}" srcOrd="0" destOrd="0" parTransId="{D04DB09E-1C24-43D7-8016-386198363520}" sibTransId="{00D63AC8-8758-4C65-98B6-FB5ECAAB144F}"/>
    <dgm:cxn modelId="{A3C6C35B-A8A9-42B2-8C8F-9A707EA839C7}" srcId="{EF209EA8-ED6F-4283-978D-C6520C0D2376}" destId="{509A29B3-1A52-4A7F-BDEA-A435B5035586}" srcOrd="0" destOrd="0" parTransId="{153365E3-D31B-4371-8A4A-4E5C9AFBBE42}" sibTransId="{0C465317-68A3-4911-A236-D44A6B1C524B}"/>
    <dgm:cxn modelId="{55AD435F-3988-495C-8295-F32B0874FD6F}" type="presOf" srcId="{94629E62-978A-4FB7-90BF-D22118E28530}" destId="{C6E5E88A-56DC-4535-8159-4773A6515058}" srcOrd="1" destOrd="0" presId="urn:microsoft.com/office/officeart/2005/8/layout/vProcess5"/>
    <dgm:cxn modelId="{6CDD0541-E819-4F3F-8D27-681458FD2579}" type="presOf" srcId="{3586E87B-EAD3-41E9-A269-CC1E7D097300}" destId="{289D4A79-1E5B-478A-9294-F1F3756979B9}" srcOrd="1" destOrd="0" presId="urn:microsoft.com/office/officeart/2005/8/layout/vProcess5"/>
    <dgm:cxn modelId="{56EB2563-EC86-4E53-AED4-F6874CB52439}" srcId="{B66ED970-F5F7-4F45-8454-823280E99106}" destId="{A24A3DF1-0DF0-453E-B217-547BD34A6789}" srcOrd="0" destOrd="0" parTransId="{3ACCD4D3-B2F8-4678-968F-9138C0CF2638}" sibTransId="{874385BF-48E9-42D5-952E-1679C2FD2F14}"/>
    <dgm:cxn modelId="{662E3769-E443-4B71-9AC2-BB4F09F60B42}" type="presOf" srcId="{7017E9A9-64C6-4792-B0EF-5369BD41D30B}" destId="{C6E5E88A-56DC-4535-8159-4773A6515058}" srcOrd="1" destOrd="1" presId="urn:microsoft.com/office/officeart/2005/8/layout/vProcess5"/>
    <dgm:cxn modelId="{1531794B-EB21-41E1-ABCF-B83456AA9B66}" type="presOf" srcId="{FBAC0113-D796-4A60-8507-6AD52C437617}" destId="{9CD89A49-9EF7-4152-80BF-F9DDC6AA5A15}" srcOrd="0" destOrd="0" presId="urn:microsoft.com/office/officeart/2005/8/layout/vProcess5"/>
    <dgm:cxn modelId="{96ED2477-6A4F-4368-94A0-BCD47CBAF92D}" type="presOf" srcId="{D57C124D-4D65-4E4E-B7B8-1BAC51BB3E25}" destId="{5DBCFAC1-6E92-4674-AD34-05A59C865785}" srcOrd="0" destOrd="1" presId="urn:microsoft.com/office/officeart/2005/8/layout/vProcess5"/>
    <dgm:cxn modelId="{51569D59-F564-4B86-A2FA-9E9F8BEC07EB}" type="presOf" srcId="{7017E9A9-64C6-4792-B0EF-5369BD41D30B}" destId="{1D08BED8-01C0-41E3-8876-C8469588C21F}" srcOrd="0" destOrd="1" presId="urn:microsoft.com/office/officeart/2005/8/layout/vProcess5"/>
    <dgm:cxn modelId="{5D71FF84-7C1E-40E6-98F2-83D2B790F25F}" type="presOf" srcId="{A24A3DF1-0DF0-453E-B217-547BD34A6789}" destId="{89CB76E0-0B43-456B-8290-1A38861044F9}" srcOrd="1" destOrd="1" presId="urn:microsoft.com/office/officeart/2005/8/layout/vProcess5"/>
    <dgm:cxn modelId="{58D1B989-CFB5-42F8-93BA-4398C4E1B6A5}" type="presOf" srcId="{5AAB6155-8C38-4F8E-88B5-9174E99BABEE}" destId="{C9EDEDA4-DBFB-44FA-8388-93CB24539676}" srcOrd="0" destOrd="0" presId="urn:microsoft.com/office/officeart/2005/8/layout/vProcess5"/>
    <dgm:cxn modelId="{FBC7C992-7F3C-44B5-A751-ECBDB1CB29C5}" srcId="{FBAC0113-D796-4A60-8507-6AD52C437617}" destId="{EF209EA8-ED6F-4283-978D-C6520C0D2376}" srcOrd="0" destOrd="0" parTransId="{EDF93029-705F-4520-B9E5-56EEF2EA0A27}" sibTransId="{5AAB6155-8C38-4F8E-88B5-9174E99BABEE}"/>
    <dgm:cxn modelId="{4C69CC95-6417-4F4C-81CA-8EBDBF5B9D0F}" srcId="{FBAC0113-D796-4A60-8507-6AD52C437617}" destId="{3586E87B-EAD3-41E9-A269-CC1E7D097300}" srcOrd="1" destOrd="0" parTransId="{EB8FE350-CDBE-4DF1-B3F5-D45442050CC2}" sibTransId="{D7AAD51D-D62C-427C-B364-0F79F2B6A4C9}"/>
    <dgm:cxn modelId="{51A20597-F7F4-423E-B817-9ABBE4F85E3F}" type="presOf" srcId="{B66ED970-F5F7-4F45-8454-823280E99106}" destId="{71D9FCDE-5D46-473A-8D00-86F1CAD89902}" srcOrd="0" destOrd="0" presId="urn:microsoft.com/office/officeart/2005/8/layout/vProcess5"/>
    <dgm:cxn modelId="{B472AC9C-E1B4-448D-96E1-0D8CC4BFB423}" type="presOf" srcId="{509A29B3-1A52-4A7F-BDEA-A435B5035586}" destId="{EFD5AF8A-58FD-4C10-A947-1ACD64DEFA1B}" srcOrd="0" destOrd="1" presId="urn:microsoft.com/office/officeart/2005/8/layout/vProcess5"/>
    <dgm:cxn modelId="{F374DF9C-CADB-49EB-89F6-B2E96D076669}" type="presOf" srcId="{94629E62-978A-4FB7-90BF-D22118E28530}" destId="{1D08BED8-01C0-41E3-8876-C8469588C21F}" srcOrd="0" destOrd="0" presId="urn:microsoft.com/office/officeart/2005/8/layout/vProcess5"/>
    <dgm:cxn modelId="{4DC98DB9-485A-49C7-B45B-C7D395CCD77D}" type="presOf" srcId="{3586E87B-EAD3-41E9-A269-CC1E7D097300}" destId="{5DBCFAC1-6E92-4674-AD34-05A59C865785}" srcOrd="0" destOrd="0" presId="urn:microsoft.com/office/officeart/2005/8/layout/vProcess5"/>
    <dgm:cxn modelId="{727919C2-3DDD-46D3-AADB-005FD4D75F72}" type="presOf" srcId="{509A29B3-1A52-4A7F-BDEA-A435B5035586}" destId="{49F7A185-ED52-484D-9EFC-B2FD6A9B907A}" srcOrd="1" destOrd="1" presId="urn:microsoft.com/office/officeart/2005/8/layout/vProcess5"/>
    <dgm:cxn modelId="{920AD9E2-3C80-4FB7-9968-3A2C108AC1D8}" srcId="{FBAC0113-D796-4A60-8507-6AD52C437617}" destId="{94629E62-978A-4FB7-90BF-D22118E28530}" srcOrd="3" destOrd="0" parTransId="{1A505F1B-14F4-4FAD-B467-6F958C5E8C0F}" sibTransId="{41620918-72BE-4C27-A013-6507441E2A19}"/>
    <dgm:cxn modelId="{03631BE9-C6AB-4F65-B891-F6BCFE568F1C}" type="presOf" srcId="{EF209EA8-ED6F-4283-978D-C6520C0D2376}" destId="{49F7A185-ED52-484D-9EFC-B2FD6A9B907A}" srcOrd="1" destOrd="0" presId="urn:microsoft.com/office/officeart/2005/8/layout/vProcess5"/>
    <dgm:cxn modelId="{A68678EF-2CD9-4539-8323-C99EB68C306C}" type="presOf" srcId="{D7AAD51D-D62C-427C-B364-0F79F2B6A4C9}" destId="{B7AA45C8-E1D1-4142-92CA-E8CD1E018337}" srcOrd="0" destOrd="0" presId="urn:microsoft.com/office/officeart/2005/8/layout/vProcess5"/>
    <dgm:cxn modelId="{B3674F0F-958A-402D-8537-21A6D4FDBA26}" type="presParOf" srcId="{9CD89A49-9EF7-4152-80BF-F9DDC6AA5A15}" destId="{CC0D07F1-7224-4406-AC8D-CB6504D86145}" srcOrd="0" destOrd="0" presId="urn:microsoft.com/office/officeart/2005/8/layout/vProcess5"/>
    <dgm:cxn modelId="{E12877FC-2107-4EC2-83B1-023048744097}" type="presParOf" srcId="{9CD89A49-9EF7-4152-80BF-F9DDC6AA5A15}" destId="{EFD5AF8A-58FD-4C10-A947-1ACD64DEFA1B}" srcOrd="1" destOrd="0" presId="urn:microsoft.com/office/officeart/2005/8/layout/vProcess5"/>
    <dgm:cxn modelId="{F12A78B7-A8C7-4E98-9450-1F6399EFBD86}" type="presParOf" srcId="{9CD89A49-9EF7-4152-80BF-F9DDC6AA5A15}" destId="{5DBCFAC1-6E92-4674-AD34-05A59C865785}" srcOrd="2" destOrd="0" presId="urn:microsoft.com/office/officeart/2005/8/layout/vProcess5"/>
    <dgm:cxn modelId="{E1C3FFAB-86FF-4220-BF2C-EAC17238F2FB}" type="presParOf" srcId="{9CD89A49-9EF7-4152-80BF-F9DDC6AA5A15}" destId="{71D9FCDE-5D46-473A-8D00-86F1CAD89902}" srcOrd="3" destOrd="0" presId="urn:microsoft.com/office/officeart/2005/8/layout/vProcess5"/>
    <dgm:cxn modelId="{072E82AD-2E0A-4D52-A511-8C2FE0345489}" type="presParOf" srcId="{9CD89A49-9EF7-4152-80BF-F9DDC6AA5A15}" destId="{1D08BED8-01C0-41E3-8876-C8469588C21F}" srcOrd="4" destOrd="0" presId="urn:microsoft.com/office/officeart/2005/8/layout/vProcess5"/>
    <dgm:cxn modelId="{2559CD26-2BE2-472C-83CA-2897A7C16A12}" type="presParOf" srcId="{9CD89A49-9EF7-4152-80BF-F9DDC6AA5A15}" destId="{C9EDEDA4-DBFB-44FA-8388-93CB24539676}" srcOrd="5" destOrd="0" presId="urn:microsoft.com/office/officeart/2005/8/layout/vProcess5"/>
    <dgm:cxn modelId="{5E7B399D-35A7-486E-AB0C-AC86A003109A}" type="presParOf" srcId="{9CD89A49-9EF7-4152-80BF-F9DDC6AA5A15}" destId="{B7AA45C8-E1D1-4142-92CA-E8CD1E018337}" srcOrd="6" destOrd="0" presId="urn:microsoft.com/office/officeart/2005/8/layout/vProcess5"/>
    <dgm:cxn modelId="{E5ED41E6-5A90-40B0-8EA3-011171EF9B1F}" type="presParOf" srcId="{9CD89A49-9EF7-4152-80BF-F9DDC6AA5A15}" destId="{F1F20D42-513E-4048-96F3-6695F641DFCD}" srcOrd="7" destOrd="0" presId="urn:microsoft.com/office/officeart/2005/8/layout/vProcess5"/>
    <dgm:cxn modelId="{2DAB9EEA-42D1-48F3-A810-D03F346C7665}" type="presParOf" srcId="{9CD89A49-9EF7-4152-80BF-F9DDC6AA5A15}" destId="{49F7A185-ED52-484D-9EFC-B2FD6A9B907A}" srcOrd="8" destOrd="0" presId="urn:microsoft.com/office/officeart/2005/8/layout/vProcess5"/>
    <dgm:cxn modelId="{90544784-C138-4990-BB38-F59F256A6AD9}" type="presParOf" srcId="{9CD89A49-9EF7-4152-80BF-F9DDC6AA5A15}" destId="{289D4A79-1E5B-478A-9294-F1F3756979B9}" srcOrd="9" destOrd="0" presId="urn:microsoft.com/office/officeart/2005/8/layout/vProcess5"/>
    <dgm:cxn modelId="{95E78B1C-8876-44DD-BD1F-B84B72085C77}" type="presParOf" srcId="{9CD89A49-9EF7-4152-80BF-F9DDC6AA5A15}" destId="{89CB76E0-0B43-456B-8290-1A38861044F9}" srcOrd="10" destOrd="0" presId="urn:microsoft.com/office/officeart/2005/8/layout/vProcess5"/>
    <dgm:cxn modelId="{0E84C866-54D2-4D77-B966-18B780B3210C}" type="presParOf" srcId="{9CD89A49-9EF7-4152-80BF-F9DDC6AA5A15}" destId="{C6E5E88A-56DC-4535-8159-4773A651505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2AC1EC-621D-415D-9DC2-F9BE754F73D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4991E13E-293A-4787-952B-8FD13096190F}">
      <dgm:prSet phldrT="[Text]"/>
      <dgm:spPr/>
      <dgm:t>
        <a:bodyPr/>
        <a:lstStyle/>
        <a:p>
          <a:r>
            <a:rPr lang="en-GB"/>
            <a:t>Special Foundation Programme (SFP) Offers</a:t>
          </a:r>
        </a:p>
      </dgm:t>
    </dgm:pt>
    <dgm:pt modelId="{09C0EA7E-7B97-4C51-A4E7-358ED0AF1597}" type="parTrans" cxnId="{F0FE2471-15A7-41B2-9439-70D04EB88B95}">
      <dgm:prSet/>
      <dgm:spPr/>
      <dgm:t>
        <a:bodyPr/>
        <a:lstStyle/>
        <a:p>
          <a:endParaRPr lang="en-GB"/>
        </a:p>
      </dgm:t>
    </dgm:pt>
    <dgm:pt modelId="{6E115DB9-A323-48CA-A904-DC3FF59493EF}" type="sibTrans" cxnId="{F0FE2471-15A7-41B2-9439-70D04EB88B95}">
      <dgm:prSet/>
      <dgm:spPr/>
      <dgm:t>
        <a:bodyPr/>
        <a:lstStyle/>
        <a:p>
          <a:endParaRPr lang="en-GB"/>
        </a:p>
      </dgm:t>
    </dgm:pt>
    <dgm:pt modelId="{7D1AE76C-3AEE-447A-9C09-02A946A54A39}">
      <dgm:prSet phldrT="[Text]"/>
      <dgm:spPr/>
      <dgm:t>
        <a:bodyPr/>
        <a:lstStyle/>
        <a:p>
          <a:pPr rtl="0"/>
          <a:r>
            <a:rPr lang="en-GB">
              <a:solidFill>
                <a:srgbClr val="003087"/>
              </a:solidFill>
            </a:rPr>
            <a:t>Accept/decline offer. If you accept and later decline, you will be withdrawn from all further allocations, including FP.</a:t>
          </a:r>
          <a:r>
            <a:rPr lang="en-GB">
              <a:latin typeface="Calibri"/>
            </a:rPr>
            <a:t> </a:t>
          </a:r>
          <a:endParaRPr lang="en-GB"/>
        </a:p>
      </dgm:t>
    </dgm:pt>
    <dgm:pt modelId="{53471121-F32F-46C3-9930-DB90F2EF9922}" type="parTrans" cxnId="{38CC7E17-DD67-4917-A98D-DD2D26EB3526}">
      <dgm:prSet/>
      <dgm:spPr/>
      <dgm:t>
        <a:bodyPr/>
        <a:lstStyle/>
        <a:p>
          <a:endParaRPr lang="en-GB"/>
        </a:p>
      </dgm:t>
    </dgm:pt>
    <dgm:pt modelId="{FE5C559C-F728-42B0-8C5B-6451924BE816}" type="sibTrans" cxnId="{38CC7E17-DD67-4917-A98D-DD2D26EB3526}">
      <dgm:prSet/>
      <dgm:spPr/>
      <dgm:t>
        <a:bodyPr/>
        <a:lstStyle/>
        <a:p>
          <a:endParaRPr lang="en-GB"/>
        </a:p>
      </dgm:t>
    </dgm:pt>
    <dgm:pt modelId="{6E93FF1F-D850-42DA-A005-364B1D4BD468}">
      <dgm:prSet phldrT="[Text]"/>
      <dgm:spPr/>
      <dgm:t>
        <a:bodyPr/>
        <a:lstStyle/>
        <a:p>
          <a:pPr rtl="0"/>
          <a:r>
            <a:rPr lang="en-US">
              <a:latin typeface="Calibri"/>
            </a:rPr>
            <a:t>Foundation Priority</a:t>
          </a:r>
          <a:r>
            <a:rPr lang="en-US"/>
            <a:t> Programme </a:t>
          </a:r>
          <a:r>
            <a:rPr lang="en-US">
              <a:latin typeface="Calibri"/>
            </a:rPr>
            <a:t>(FPP) Offers</a:t>
          </a:r>
          <a:endParaRPr lang="en-GB"/>
        </a:p>
      </dgm:t>
    </dgm:pt>
    <dgm:pt modelId="{C02CD30E-4237-44BD-A29A-4C787790FF1A}" type="parTrans" cxnId="{105BAA49-3E03-42DC-A2F0-4620F31FA773}">
      <dgm:prSet/>
      <dgm:spPr/>
      <dgm:t>
        <a:bodyPr/>
        <a:lstStyle/>
        <a:p>
          <a:endParaRPr lang="en-GB"/>
        </a:p>
      </dgm:t>
    </dgm:pt>
    <dgm:pt modelId="{75E90D79-3B41-4D33-812E-99E48CC838EC}" type="sibTrans" cxnId="{105BAA49-3E03-42DC-A2F0-4620F31FA773}">
      <dgm:prSet/>
      <dgm:spPr/>
      <dgm:t>
        <a:bodyPr/>
        <a:lstStyle/>
        <a:p>
          <a:endParaRPr lang="en-GB"/>
        </a:p>
      </dgm:t>
    </dgm:pt>
    <dgm:pt modelId="{A2731A1D-2248-4D58-A8EE-FA3D30227612}">
      <dgm:prSet phldrT="[Text]"/>
      <dgm:spPr/>
      <dgm:t>
        <a:bodyPr/>
        <a:lstStyle/>
        <a:p>
          <a:pPr rtl="0"/>
          <a:r>
            <a:rPr lang="en-GB">
              <a:solidFill>
                <a:srgbClr val="003087"/>
              </a:solidFill>
            </a:rPr>
            <a:t>Accept/decline offer. If you accept and later decline, you will be withdrawn from all further allocations, including FP.</a:t>
          </a:r>
          <a:r>
            <a:rPr lang="en-GB">
              <a:latin typeface="Calibri"/>
            </a:rPr>
            <a:t> </a:t>
          </a:r>
          <a:endParaRPr lang="en-GB"/>
        </a:p>
      </dgm:t>
    </dgm:pt>
    <dgm:pt modelId="{C1753A4D-47BD-4961-A60C-802F4B3B0342}" type="parTrans" cxnId="{3A2CB7B4-6E1A-4D5D-B35C-50A6DD38229C}">
      <dgm:prSet/>
      <dgm:spPr/>
      <dgm:t>
        <a:bodyPr/>
        <a:lstStyle/>
        <a:p>
          <a:endParaRPr lang="en-GB"/>
        </a:p>
      </dgm:t>
    </dgm:pt>
    <dgm:pt modelId="{805CF2EB-1A47-4B9F-A778-D2BB0247DEB7}" type="sibTrans" cxnId="{3A2CB7B4-6E1A-4D5D-B35C-50A6DD38229C}">
      <dgm:prSet/>
      <dgm:spPr/>
      <dgm:t>
        <a:bodyPr/>
        <a:lstStyle/>
        <a:p>
          <a:endParaRPr lang="en-GB"/>
        </a:p>
      </dgm:t>
    </dgm:pt>
    <dgm:pt modelId="{B31425CF-028E-42A7-9B1B-9D217C223C14}">
      <dgm:prSet phldrT="[Text]"/>
      <dgm:spPr/>
      <dgm:t>
        <a:bodyPr/>
        <a:lstStyle/>
        <a:p>
          <a:pPr rtl="0"/>
          <a:r>
            <a:rPr lang="en-US"/>
            <a:t>FP Allocation</a:t>
          </a:r>
          <a:endParaRPr lang="en-GB"/>
        </a:p>
      </dgm:t>
    </dgm:pt>
    <dgm:pt modelId="{01812625-0A50-41D5-9C21-934876F2C146}" type="parTrans" cxnId="{EFF46393-DE6B-4B24-9A5F-24B628CB1260}">
      <dgm:prSet/>
      <dgm:spPr/>
      <dgm:t>
        <a:bodyPr/>
        <a:lstStyle/>
        <a:p>
          <a:endParaRPr lang="en-GB"/>
        </a:p>
      </dgm:t>
    </dgm:pt>
    <dgm:pt modelId="{1C0A557F-176C-4238-91E7-147E443E3681}" type="sibTrans" cxnId="{EFF46393-DE6B-4B24-9A5F-24B628CB1260}">
      <dgm:prSet/>
      <dgm:spPr/>
      <dgm:t>
        <a:bodyPr/>
        <a:lstStyle/>
        <a:p>
          <a:endParaRPr lang="en-GB"/>
        </a:p>
      </dgm:t>
    </dgm:pt>
    <dgm:pt modelId="{D9888E41-8532-42B2-B2F4-3873E6A786DD}">
      <dgm:prSet/>
      <dgm:spPr/>
      <dgm:t>
        <a:bodyPr/>
        <a:lstStyle/>
        <a:p>
          <a:pPr rtl="0"/>
          <a:r>
            <a:rPr lang="en-GB">
              <a:solidFill>
                <a:srgbClr val="003087"/>
              </a:solidFill>
            </a:rPr>
            <a:t>If you have accepted an SFP/FPP offer, you will not be included in the FP allocation process.</a:t>
          </a:r>
          <a:r>
            <a:rPr lang="en-GB">
              <a:latin typeface="Calibri"/>
            </a:rPr>
            <a:t> </a:t>
          </a:r>
          <a:endParaRPr lang="en-GB"/>
        </a:p>
      </dgm:t>
    </dgm:pt>
    <dgm:pt modelId="{A664A7E1-A904-4B85-A867-50D98024BBC9}" type="parTrans" cxnId="{4BC3DD51-5187-4729-920F-75A9D84626F0}">
      <dgm:prSet/>
      <dgm:spPr/>
      <dgm:t>
        <a:bodyPr/>
        <a:lstStyle/>
        <a:p>
          <a:endParaRPr lang="en-GB"/>
        </a:p>
      </dgm:t>
    </dgm:pt>
    <dgm:pt modelId="{EF6FF364-D509-4A00-A94B-EC7C33DEC238}" type="sibTrans" cxnId="{4BC3DD51-5187-4729-920F-75A9D84626F0}">
      <dgm:prSet/>
      <dgm:spPr/>
      <dgm:t>
        <a:bodyPr/>
        <a:lstStyle/>
        <a:p>
          <a:endParaRPr lang="en-GB"/>
        </a:p>
      </dgm:t>
    </dgm:pt>
    <dgm:pt modelId="{279D532E-3CA2-40C2-B139-E56905851B7C}">
      <dgm:prSet phldrT="[Text]"/>
      <dgm:spPr/>
      <dgm:t>
        <a:bodyPr/>
        <a:lstStyle/>
        <a:p>
          <a:r>
            <a:rPr lang="en-GB">
              <a:solidFill>
                <a:srgbClr val="003087"/>
              </a:solidFill>
            </a:rPr>
            <a:t>You are allocated. (nothing to accept/decline)</a:t>
          </a:r>
          <a:endParaRPr lang="en-GB"/>
        </a:p>
      </dgm:t>
    </dgm:pt>
    <dgm:pt modelId="{8BE11499-EAFC-4461-84FF-DF3F96E7290D}" type="sibTrans" cxnId="{73F7B654-0880-435E-91BA-517BD7C6AE2D}">
      <dgm:prSet/>
      <dgm:spPr/>
      <dgm:t>
        <a:bodyPr/>
        <a:lstStyle/>
        <a:p>
          <a:endParaRPr lang="en-GB"/>
        </a:p>
      </dgm:t>
    </dgm:pt>
    <dgm:pt modelId="{2A3EFFE9-BCAD-4F6B-9E7B-B107FFE9DD4C}" type="parTrans" cxnId="{73F7B654-0880-435E-91BA-517BD7C6AE2D}">
      <dgm:prSet/>
      <dgm:spPr/>
      <dgm:t>
        <a:bodyPr/>
        <a:lstStyle/>
        <a:p>
          <a:endParaRPr lang="en-GB"/>
        </a:p>
      </dgm:t>
    </dgm:pt>
    <dgm:pt modelId="{C739EBE2-2C88-42A8-B2E5-30D7D291CB54}">
      <dgm:prSet/>
      <dgm:spPr/>
      <dgm:t>
        <a:bodyPr/>
        <a:lstStyle/>
        <a:p>
          <a:pPr rtl="0"/>
          <a:r>
            <a:rPr lang="en-GB"/>
            <a:t>Group Matching and Match to Programme</a:t>
          </a:r>
          <a:r>
            <a:rPr lang="en-GB">
              <a:latin typeface="Calibri"/>
            </a:rPr>
            <a:t> (inc PFF)</a:t>
          </a:r>
          <a:endParaRPr lang="en-GB"/>
        </a:p>
      </dgm:t>
    </dgm:pt>
    <dgm:pt modelId="{DEBCD05F-6038-4427-B26D-0E723FFF5098}" type="parTrans" cxnId="{3BD18CE9-C9F6-4309-B92D-0C15D60001A9}">
      <dgm:prSet/>
      <dgm:spPr/>
      <dgm:t>
        <a:bodyPr/>
        <a:lstStyle/>
        <a:p>
          <a:endParaRPr lang="en-GB"/>
        </a:p>
      </dgm:t>
    </dgm:pt>
    <dgm:pt modelId="{09E6B91F-5C84-4AA6-8E6B-9ECB60E9FC7A}" type="sibTrans" cxnId="{3BD18CE9-C9F6-4309-B92D-0C15D60001A9}">
      <dgm:prSet/>
      <dgm:spPr/>
      <dgm:t>
        <a:bodyPr/>
        <a:lstStyle/>
        <a:p>
          <a:endParaRPr lang="en-GB"/>
        </a:p>
      </dgm:t>
    </dgm:pt>
    <dgm:pt modelId="{27FB71D5-6BE8-4892-B3D6-610B72CE1CF9}">
      <dgm:prSet/>
      <dgm:spPr/>
      <dgm:t>
        <a:bodyPr/>
        <a:lstStyle/>
        <a:p>
          <a:r>
            <a:rPr lang="en-GB">
              <a:solidFill>
                <a:srgbClr val="003087"/>
              </a:solidFill>
            </a:rPr>
            <a:t>One Stage and Two Stage</a:t>
          </a:r>
        </a:p>
      </dgm:t>
    </dgm:pt>
    <dgm:pt modelId="{DC72ACF1-3FC6-4609-B9C0-72FBE397325D}" type="parTrans" cxnId="{F169BC76-3C99-4C2E-B781-578EFD8A23F5}">
      <dgm:prSet/>
      <dgm:spPr/>
      <dgm:t>
        <a:bodyPr/>
        <a:lstStyle/>
        <a:p>
          <a:endParaRPr lang="en-GB"/>
        </a:p>
      </dgm:t>
    </dgm:pt>
    <dgm:pt modelId="{8369DA93-A675-44FB-B81A-CF05CB94F54A}" type="sibTrans" cxnId="{F169BC76-3C99-4C2E-B781-578EFD8A23F5}">
      <dgm:prSet/>
      <dgm:spPr/>
      <dgm:t>
        <a:bodyPr/>
        <a:lstStyle/>
        <a:p>
          <a:endParaRPr lang="en-GB"/>
        </a:p>
      </dgm:t>
    </dgm:pt>
    <dgm:pt modelId="{923622F7-27EF-4BCA-A367-6660FBF75BBB}" type="pres">
      <dgm:prSet presAssocID="{BC2AC1EC-621D-415D-9DC2-F9BE754F73D7}" presName="Name0" presStyleCnt="0">
        <dgm:presLayoutVars>
          <dgm:dir/>
          <dgm:animLvl val="lvl"/>
          <dgm:resizeHandles val="exact"/>
        </dgm:presLayoutVars>
      </dgm:prSet>
      <dgm:spPr/>
    </dgm:pt>
    <dgm:pt modelId="{CF54B3F9-5ECF-4ED2-BEAD-CF4A2BDFFCA2}" type="pres">
      <dgm:prSet presAssocID="{C739EBE2-2C88-42A8-B2E5-30D7D291CB54}" presName="boxAndChildren" presStyleCnt="0"/>
      <dgm:spPr/>
    </dgm:pt>
    <dgm:pt modelId="{D4401192-9CB9-4817-A0D8-5BFA454473AF}" type="pres">
      <dgm:prSet presAssocID="{C739EBE2-2C88-42A8-B2E5-30D7D291CB54}" presName="parentTextBox" presStyleLbl="node1" presStyleIdx="0" presStyleCnt="4"/>
      <dgm:spPr/>
    </dgm:pt>
    <dgm:pt modelId="{6837C33C-EAB7-4F05-82AD-9F45432ADED1}" type="pres">
      <dgm:prSet presAssocID="{C739EBE2-2C88-42A8-B2E5-30D7D291CB54}" presName="entireBox" presStyleLbl="node1" presStyleIdx="0" presStyleCnt="4"/>
      <dgm:spPr/>
    </dgm:pt>
    <dgm:pt modelId="{7C3FCE46-188C-4FA2-8270-1C8B7FF00468}" type="pres">
      <dgm:prSet presAssocID="{C739EBE2-2C88-42A8-B2E5-30D7D291CB54}" presName="descendantBox" presStyleCnt="0"/>
      <dgm:spPr/>
    </dgm:pt>
    <dgm:pt modelId="{366FF003-FA37-46E7-84E0-A6B11F2262F8}" type="pres">
      <dgm:prSet presAssocID="{27FB71D5-6BE8-4892-B3D6-610B72CE1CF9}" presName="childTextBox" presStyleLbl="fgAccFollowNode1" presStyleIdx="0" presStyleCnt="5">
        <dgm:presLayoutVars>
          <dgm:bulletEnabled val="1"/>
        </dgm:presLayoutVars>
      </dgm:prSet>
      <dgm:spPr/>
    </dgm:pt>
    <dgm:pt modelId="{F4DC81A3-EC5D-4DAD-8B8B-8690384591A0}" type="pres">
      <dgm:prSet presAssocID="{1C0A557F-176C-4238-91E7-147E443E3681}" presName="sp" presStyleCnt="0"/>
      <dgm:spPr/>
    </dgm:pt>
    <dgm:pt modelId="{BBD76137-2C5A-4A65-847F-72A270E9EEA6}" type="pres">
      <dgm:prSet presAssocID="{B31425CF-028E-42A7-9B1B-9D217C223C14}" presName="arrowAndChildren" presStyleCnt="0"/>
      <dgm:spPr/>
    </dgm:pt>
    <dgm:pt modelId="{113559D0-FD11-4557-847F-4FB568B03D13}" type="pres">
      <dgm:prSet presAssocID="{B31425CF-028E-42A7-9B1B-9D217C223C14}" presName="parentTextArrow" presStyleLbl="node1" presStyleIdx="0" presStyleCnt="4"/>
      <dgm:spPr/>
    </dgm:pt>
    <dgm:pt modelId="{BCFFDDA9-FF93-4814-AF20-2D74053CBBEA}" type="pres">
      <dgm:prSet presAssocID="{B31425CF-028E-42A7-9B1B-9D217C223C14}" presName="arrow" presStyleLbl="node1" presStyleIdx="1" presStyleCnt="4"/>
      <dgm:spPr/>
    </dgm:pt>
    <dgm:pt modelId="{FB6714B8-8CD4-423F-AE36-76FDE44B15FF}" type="pres">
      <dgm:prSet presAssocID="{B31425CF-028E-42A7-9B1B-9D217C223C14}" presName="descendantArrow" presStyleCnt="0"/>
      <dgm:spPr/>
    </dgm:pt>
    <dgm:pt modelId="{C1F295C2-1BB6-4CAD-9F70-9A08D9A48D46}" type="pres">
      <dgm:prSet presAssocID="{279D532E-3CA2-40C2-B139-E56905851B7C}" presName="childTextArrow" presStyleLbl="fgAccFollowNode1" presStyleIdx="1" presStyleCnt="5">
        <dgm:presLayoutVars>
          <dgm:bulletEnabled val="1"/>
        </dgm:presLayoutVars>
      </dgm:prSet>
      <dgm:spPr/>
    </dgm:pt>
    <dgm:pt modelId="{703AD605-5368-4CB6-88A5-F6FA085C392E}" type="pres">
      <dgm:prSet presAssocID="{D9888E41-8532-42B2-B2F4-3873E6A786DD}" presName="childTextArrow" presStyleLbl="fgAccFollowNode1" presStyleIdx="2" presStyleCnt="5">
        <dgm:presLayoutVars>
          <dgm:bulletEnabled val="1"/>
        </dgm:presLayoutVars>
      </dgm:prSet>
      <dgm:spPr/>
    </dgm:pt>
    <dgm:pt modelId="{127A453E-CA6B-4086-ADEC-62EE7DA7A1D6}" type="pres">
      <dgm:prSet presAssocID="{75E90D79-3B41-4D33-812E-99E48CC838EC}" presName="sp" presStyleCnt="0"/>
      <dgm:spPr/>
    </dgm:pt>
    <dgm:pt modelId="{284C1A52-3C50-4609-BBDB-A8189A784A66}" type="pres">
      <dgm:prSet presAssocID="{6E93FF1F-D850-42DA-A005-364B1D4BD468}" presName="arrowAndChildren" presStyleCnt="0"/>
      <dgm:spPr/>
    </dgm:pt>
    <dgm:pt modelId="{20447C10-CEA7-47BE-B6E2-0A974402E577}" type="pres">
      <dgm:prSet presAssocID="{6E93FF1F-D850-42DA-A005-364B1D4BD468}" presName="parentTextArrow" presStyleLbl="node1" presStyleIdx="1" presStyleCnt="4"/>
      <dgm:spPr/>
    </dgm:pt>
    <dgm:pt modelId="{6ADA861F-3214-43B9-A2FF-D25D00A15750}" type="pres">
      <dgm:prSet presAssocID="{6E93FF1F-D850-42DA-A005-364B1D4BD468}" presName="arrow" presStyleLbl="node1" presStyleIdx="2" presStyleCnt="4"/>
      <dgm:spPr/>
    </dgm:pt>
    <dgm:pt modelId="{F8F54C60-6B95-4E47-BADD-15F2D3FDDCEB}" type="pres">
      <dgm:prSet presAssocID="{6E93FF1F-D850-42DA-A005-364B1D4BD468}" presName="descendantArrow" presStyleCnt="0"/>
      <dgm:spPr/>
    </dgm:pt>
    <dgm:pt modelId="{BAC8B26D-1BF4-43A5-8F0E-6DB5A177A4A2}" type="pres">
      <dgm:prSet presAssocID="{A2731A1D-2248-4D58-A8EE-FA3D30227612}" presName="childTextArrow" presStyleLbl="fgAccFollowNode1" presStyleIdx="3" presStyleCnt="5">
        <dgm:presLayoutVars>
          <dgm:bulletEnabled val="1"/>
        </dgm:presLayoutVars>
      </dgm:prSet>
      <dgm:spPr/>
    </dgm:pt>
    <dgm:pt modelId="{33354A24-813F-43CF-93BF-CE448B0C1487}" type="pres">
      <dgm:prSet presAssocID="{6E115DB9-A323-48CA-A904-DC3FF59493EF}" presName="sp" presStyleCnt="0"/>
      <dgm:spPr/>
    </dgm:pt>
    <dgm:pt modelId="{D868E246-2A9E-4963-8097-7C65BB289135}" type="pres">
      <dgm:prSet presAssocID="{4991E13E-293A-4787-952B-8FD13096190F}" presName="arrowAndChildren" presStyleCnt="0"/>
      <dgm:spPr/>
    </dgm:pt>
    <dgm:pt modelId="{6A0CDB8B-90AB-4223-A1EA-61562D7AD8E8}" type="pres">
      <dgm:prSet presAssocID="{4991E13E-293A-4787-952B-8FD13096190F}" presName="parentTextArrow" presStyleLbl="node1" presStyleIdx="2" presStyleCnt="4"/>
      <dgm:spPr/>
    </dgm:pt>
    <dgm:pt modelId="{BCF5C73A-29CE-4028-AEA2-6419E92B7662}" type="pres">
      <dgm:prSet presAssocID="{4991E13E-293A-4787-952B-8FD13096190F}" presName="arrow" presStyleLbl="node1" presStyleIdx="3" presStyleCnt="4" custLinFactNeighborX="-2272" custLinFactNeighborY="-123"/>
      <dgm:spPr/>
    </dgm:pt>
    <dgm:pt modelId="{5970B375-87C3-4E35-8E4F-2AB12158A43B}" type="pres">
      <dgm:prSet presAssocID="{4991E13E-293A-4787-952B-8FD13096190F}" presName="descendantArrow" presStyleCnt="0"/>
      <dgm:spPr/>
    </dgm:pt>
    <dgm:pt modelId="{E920D1D5-CCF3-49B5-8773-437CBF2A8AB3}" type="pres">
      <dgm:prSet presAssocID="{7D1AE76C-3AEE-447A-9C09-02A946A54A39}" presName="childTextArrow" presStyleLbl="fgAccFollowNode1" presStyleIdx="4" presStyleCnt="5">
        <dgm:presLayoutVars>
          <dgm:bulletEnabled val="1"/>
        </dgm:presLayoutVars>
      </dgm:prSet>
      <dgm:spPr/>
    </dgm:pt>
  </dgm:ptLst>
  <dgm:cxnLst>
    <dgm:cxn modelId="{38CC7E17-DD67-4917-A98D-DD2D26EB3526}" srcId="{4991E13E-293A-4787-952B-8FD13096190F}" destId="{7D1AE76C-3AEE-447A-9C09-02A946A54A39}" srcOrd="0" destOrd="0" parTransId="{53471121-F32F-46C3-9930-DB90F2EF9922}" sibTransId="{FE5C559C-F728-42B0-8C5B-6451924BE816}"/>
    <dgm:cxn modelId="{0641543A-93E0-41C1-8289-77155E0DE6E2}" type="presOf" srcId="{C739EBE2-2C88-42A8-B2E5-30D7D291CB54}" destId="{6837C33C-EAB7-4F05-82AD-9F45432ADED1}" srcOrd="1" destOrd="0" presId="urn:microsoft.com/office/officeart/2005/8/layout/process4"/>
    <dgm:cxn modelId="{BB22BA47-4E52-432A-B298-03D01B0753C0}" type="presOf" srcId="{4991E13E-293A-4787-952B-8FD13096190F}" destId="{6A0CDB8B-90AB-4223-A1EA-61562D7AD8E8}" srcOrd="0" destOrd="0" presId="urn:microsoft.com/office/officeart/2005/8/layout/process4"/>
    <dgm:cxn modelId="{105BAA49-3E03-42DC-A2F0-4620F31FA773}" srcId="{BC2AC1EC-621D-415D-9DC2-F9BE754F73D7}" destId="{6E93FF1F-D850-42DA-A005-364B1D4BD468}" srcOrd="1" destOrd="0" parTransId="{C02CD30E-4237-44BD-A29A-4C787790FF1A}" sibTransId="{75E90D79-3B41-4D33-812E-99E48CC838EC}"/>
    <dgm:cxn modelId="{F0FE2471-15A7-41B2-9439-70D04EB88B95}" srcId="{BC2AC1EC-621D-415D-9DC2-F9BE754F73D7}" destId="{4991E13E-293A-4787-952B-8FD13096190F}" srcOrd="0" destOrd="0" parTransId="{09C0EA7E-7B97-4C51-A4E7-358ED0AF1597}" sibTransId="{6E115DB9-A323-48CA-A904-DC3FF59493EF}"/>
    <dgm:cxn modelId="{4BC3DD51-5187-4729-920F-75A9D84626F0}" srcId="{B31425CF-028E-42A7-9B1B-9D217C223C14}" destId="{D9888E41-8532-42B2-B2F4-3873E6A786DD}" srcOrd="1" destOrd="0" parTransId="{A664A7E1-A904-4B85-A867-50D98024BBC9}" sibTransId="{EF6FF364-D509-4A00-A94B-EC7C33DEC238}"/>
    <dgm:cxn modelId="{73F7B654-0880-435E-91BA-517BD7C6AE2D}" srcId="{B31425CF-028E-42A7-9B1B-9D217C223C14}" destId="{279D532E-3CA2-40C2-B139-E56905851B7C}" srcOrd="0" destOrd="0" parTransId="{2A3EFFE9-BCAD-4F6B-9E7B-B107FFE9DD4C}" sibTransId="{8BE11499-EAFC-4461-84FF-DF3F96E7290D}"/>
    <dgm:cxn modelId="{F169BC76-3C99-4C2E-B781-578EFD8A23F5}" srcId="{C739EBE2-2C88-42A8-B2E5-30D7D291CB54}" destId="{27FB71D5-6BE8-4892-B3D6-610B72CE1CF9}" srcOrd="0" destOrd="0" parTransId="{DC72ACF1-3FC6-4609-B9C0-72FBE397325D}" sibTransId="{8369DA93-A675-44FB-B81A-CF05CB94F54A}"/>
    <dgm:cxn modelId="{6D577E7A-3CA9-4C89-8719-1F3A81E69227}" type="presOf" srcId="{6E93FF1F-D850-42DA-A005-364B1D4BD468}" destId="{6ADA861F-3214-43B9-A2FF-D25D00A15750}" srcOrd="1" destOrd="0" presId="urn:microsoft.com/office/officeart/2005/8/layout/process4"/>
    <dgm:cxn modelId="{DE46798F-1A69-42A2-92D0-F6333555374F}" type="presOf" srcId="{27FB71D5-6BE8-4892-B3D6-610B72CE1CF9}" destId="{366FF003-FA37-46E7-84E0-A6B11F2262F8}" srcOrd="0" destOrd="0" presId="urn:microsoft.com/office/officeart/2005/8/layout/process4"/>
    <dgm:cxn modelId="{EFF46393-DE6B-4B24-9A5F-24B628CB1260}" srcId="{BC2AC1EC-621D-415D-9DC2-F9BE754F73D7}" destId="{B31425CF-028E-42A7-9B1B-9D217C223C14}" srcOrd="2" destOrd="0" parTransId="{01812625-0A50-41D5-9C21-934876F2C146}" sibTransId="{1C0A557F-176C-4238-91E7-147E443E3681}"/>
    <dgm:cxn modelId="{46679A97-5070-47AB-A5C0-0E9A16F15172}" type="presOf" srcId="{D9888E41-8532-42B2-B2F4-3873E6A786DD}" destId="{703AD605-5368-4CB6-88A5-F6FA085C392E}" srcOrd="0" destOrd="0" presId="urn:microsoft.com/office/officeart/2005/8/layout/process4"/>
    <dgm:cxn modelId="{82B78AA1-0025-4100-B392-1B8B84E52057}" type="presOf" srcId="{B31425CF-028E-42A7-9B1B-9D217C223C14}" destId="{113559D0-FD11-4557-847F-4FB568B03D13}" srcOrd="0" destOrd="0" presId="urn:microsoft.com/office/officeart/2005/8/layout/process4"/>
    <dgm:cxn modelId="{3A2CB7B4-6E1A-4D5D-B35C-50A6DD38229C}" srcId="{6E93FF1F-D850-42DA-A005-364B1D4BD468}" destId="{A2731A1D-2248-4D58-A8EE-FA3D30227612}" srcOrd="0" destOrd="0" parTransId="{C1753A4D-47BD-4961-A60C-802F4B3B0342}" sibTransId="{805CF2EB-1A47-4B9F-A778-D2BB0247DEB7}"/>
    <dgm:cxn modelId="{435607C9-8AD6-4730-B903-1A3E21A14374}" type="presOf" srcId="{279D532E-3CA2-40C2-B139-E56905851B7C}" destId="{C1F295C2-1BB6-4CAD-9F70-9A08D9A48D46}" srcOrd="0" destOrd="0" presId="urn:microsoft.com/office/officeart/2005/8/layout/process4"/>
    <dgm:cxn modelId="{78DAE1CD-9A47-481E-BCBA-0A4FF6BCFEA4}" type="presOf" srcId="{A2731A1D-2248-4D58-A8EE-FA3D30227612}" destId="{BAC8B26D-1BF4-43A5-8F0E-6DB5A177A4A2}" srcOrd="0" destOrd="0" presId="urn:microsoft.com/office/officeart/2005/8/layout/process4"/>
    <dgm:cxn modelId="{699F56CF-9B52-4589-B464-F409C75A39A7}" type="presOf" srcId="{6E93FF1F-D850-42DA-A005-364B1D4BD468}" destId="{20447C10-CEA7-47BE-B6E2-0A974402E577}" srcOrd="0" destOrd="0" presId="urn:microsoft.com/office/officeart/2005/8/layout/process4"/>
    <dgm:cxn modelId="{9AA931E1-8558-4344-B1F2-4EC1C001CF1F}" type="presOf" srcId="{B31425CF-028E-42A7-9B1B-9D217C223C14}" destId="{BCFFDDA9-FF93-4814-AF20-2D74053CBBEA}" srcOrd="1" destOrd="0" presId="urn:microsoft.com/office/officeart/2005/8/layout/process4"/>
    <dgm:cxn modelId="{02DBA3E4-6C06-42A7-B62A-F1AE834E9DEF}" type="presOf" srcId="{C739EBE2-2C88-42A8-B2E5-30D7D291CB54}" destId="{D4401192-9CB9-4817-A0D8-5BFA454473AF}" srcOrd="0" destOrd="0" presId="urn:microsoft.com/office/officeart/2005/8/layout/process4"/>
    <dgm:cxn modelId="{8368BDE4-0359-40C3-8656-A7BCEF763149}" type="presOf" srcId="{BC2AC1EC-621D-415D-9DC2-F9BE754F73D7}" destId="{923622F7-27EF-4BCA-A367-6660FBF75BBB}" srcOrd="0" destOrd="0" presId="urn:microsoft.com/office/officeart/2005/8/layout/process4"/>
    <dgm:cxn modelId="{9A35D7E6-CDDD-4095-966B-C8860964D28A}" type="presOf" srcId="{4991E13E-293A-4787-952B-8FD13096190F}" destId="{BCF5C73A-29CE-4028-AEA2-6419E92B7662}" srcOrd="1" destOrd="0" presId="urn:microsoft.com/office/officeart/2005/8/layout/process4"/>
    <dgm:cxn modelId="{3BD18CE9-C9F6-4309-B92D-0C15D60001A9}" srcId="{BC2AC1EC-621D-415D-9DC2-F9BE754F73D7}" destId="{C739EBE2-2C88-42A8-B2E5-30D7D291CB54}" srcOrd="3" destOrd="0" parTransId="{DEBCD05F-6038-4427-B26D-0E723FFF5098}" sibTransId="{09E6B91F-5C84-4AA6-8E6B-9ECB60E9FC7A}"/>
    <dgm:cxn modelId="{7D4B13FC-4647-4688-80A4-44496AE147E0}" type="presOf" srcId="{7D1AE76C-3AEE-447A-9C09-02A946A54A39}" destId="{E920D1D5-CCF3-49B5-8773-437CBF2A8AB3}" srcOrd="0" destOrd="0" presId="urn:microsoft.com/office/officeart/2005/8/layout/process4"/>
    <dgm:cxn modelId="{1F761FE1-3F63-4B34-AFA0-85F5AF5FD9A2}" type="presParOf" srcId="{923622F7-27EF-4BCA-A367-6660FBF75BBB}" destId="{CF54B3F9-5ECF-4ED2-BEAD-CF4A2BDFFCA2}" srcOrd="0" destOrd="0" presId="urn:microsoft.com/office/officeart/2005/8/layout/process4"/>
    <dgm:cxn modelId="{C13022EC-531C-450E-8DC3-E4D7F4CFEAFD}" type="presParOf" srcId="{CF54B3F9-5ECF-4ED2-BEAD-CF4A2BDFFCA2}" destId="{D4401192-9CB9-4817-A0D8-5BFA454473AF}" srcOrd="0" destOrd="0" presId="urn:microsoft.com/office/officeart/2005/8/layout/process4"/>
    <dgm:cxn modelId="{D1D3563F-A997-48AC-A682-AE8AA3DB7466}" type="presParOf" srcId="{CF54B3F9-5ECF-4ED2-BEAD-CF4A2BDFFCA2}" destId="{6837C33C-EAB7-4F05-82AD-9F45432ADED1}" srcOrd="1" destOrd="0" presId="urn:microsoft.com/office/officeart/2005/8/layout/process4"/>
    <dgm:cxn modelId="{1AF966FC-D46A-4E93-889E-1B960476A201}" type="presParOf" srcId="{CF54B3F9-5ECF-4ED2-BEAD-CF4A2BDFFCA2}" destId="{7C3FCE46-188C-4FA2-8270-1C8B7FF00468}" srcOrd="2" destOrd="0" presId="urn:microsoft.com/office/officeart/2005/8/layout/process4"/>
    <dgm:cxn modelId="{D02A1636-F6E6-46F6-8728-96215EF3130F}" type="presParOf" srcId="{7C3FCE46-188C-4FA2-8270-1C8B7FF00468}" destId="{366FF003-FA37-46E7-84E0-A6B11F2262F8}" srcOrd="0" destOrd="0" presId="urn:microsoft.com/office/officeart/2005/8/layout/process4"/>
    <dgm:cxn modelId="{F32BEDE3-1B4E-426E-B8A1-6BBD7491B1E3}" type="presParOf" srcId="{923622F7-27EF-4BCA-A367-6660FBF75BBB}" destId="{F4DC81A3-EC5D-4DAD-8B8B-8690384591A0}" srcOrd="1" destOrd="0" presId="urn:microsoft.com/office/officeart/2005/8/layout/process4"/>
    <dgm:cxn modelId="{71938D90-D81D-4610-9401-11462BE8AD8C}" type="presParOf" srcId="{923622F7-27EF-4BCA-A367-6660FBF75BBB}" destId="{BBD76137-2C5A-4A65-847F-72A270E9EEA6}" srcOrd="2" destOrd="0" presId="urn:microsoft.com/office/officeart/2005/8/layout/process4"/>
    <dgm:cxn modelId="{7F716E0D-084C-4187-AC58-04769550378A}" type="presParOf" srcId="{BBD76137-2C5A-4A65-847F-72A270E9EEA6}" destId="{113559D0-FD11-4557-847F-4FB568B03D13}" srcOrd="0" destOrd="0" presId="urn:microsoft.com/office/officeart/2005/8/layout/process4"/>
    <dgm:cxn modelId="{97B757F3-49A0-4399-8EE1-90C9C8979A2D}" type="presParOf" srcId="{BBD76137-2C5A-4A65-847F-72A270E9EEA6}" destId="{BCFFDDA9-FF93-4814-AF20-2D74053CBBEA}" srcOrd="1" destOrd="0" presId="urn:microsoft.com/office/officeart/2005/8/layout/process4"/>
    <dgm:cxn modelId="{FD4CA9B0-8B76-4BF6-BAD0-D7DF89ABD768}" type="presParOf" srcId="{BBD76137-2C5A-4A65-847F-72A270E9EEA6}" destId="{FB6714B8-8CD4-423F-AE36-76FDE44B15FF}" srcOrd="2" destOrd="0" presId="urn:microsoft.com/office/officeart/2005/8/layout/process4"/>
    <dgm:cxn modelId="{58B82A19-0F3B-4410-A4E7-32B213F93A09}" type="presParOf" srcId="{FB6714B8-8CD4-423F-AE36-76FDE44B15FF}" destId="{C1F295C2-1BB6-4CAD-9F70-9A08D9A48D46}" srcOrd="0" destOrd="0" presId="urn:microsoft.com/office/officeart/2005/8/layout/process4"/>
    <dgm:cxn modelId="{F2704B70-CBD7-42D3-8EB8-54BA06B30DDA}" type="presParOf" srcId="{FB6714B8-8CD4-423F-AE36-76FDE44B15FF}" destId="{703AD605-5368-4CB6-88A5-F6FA085C392E}" srcOrd="1" destOrd="0" presId="urn:microsoft.com/office/officeart/2005/8/layout/process4"/>
    <dgm:cxn modelId="{27009C77-7097-4E54-A9CA-FC27EEB669E6}" type="presParOf" srcId="{923622F7-27EF-4BCA-A367-6660FBF75BBB}" destId="{127A453E-CA6B-4086-ADEC-62EE7DA7A1D6}" srcOrd="3" destOrd="0" presId="urn:microsoft.com/office/officeart/2005/8/layout/process4"/>
    <dgm:cxn modelId="{57B78310-BE97-4A50-9A11-D9E0A1990AA6}" type="presParOf" srcId="{923622F7-27EF-4BCA-A367-6660FBF75BBB}" destId="{284C1A52-3C50-4609-BBDB-A8189A784A66}" srcOrd="4" destOrd="0" presId="urn:microsoft.com/office/officeart/2005/8/layout/process4"/>
    <dgm:cxn modelId="{B7A8BF40-2E56-49A1-9893-8F5E495477CF}" type="presParOf" srcId="{284C1A52-3C50-4609-BBDB-A8189A784A66}" destId="{20447C10-CEA7-47BE-B6E2-0A974402E577}" srcOrd="0" destOrd="0" presId="urn:microsoft.com/office/officeart/2005/8/layout/process4"/>
    <dgm:cxn modelId="{D5DBB4E5-AA0C-48F0-AAC1-B969783773C1}" type="presParOf" srcId="{284C1A52-3C50-4609-BBDB-A8189A784A66}" destId="{6ADA861F-3214-43B9-A2FF-D25D00A15750}" srcOrd="1" destOrd="0" presId="urn:microsoft.com/office/officeart/2005/8/layout/process4"/>
    <dgm:cxn modelId="{08DB5E9A-4D4B-4948-B7C0-98DC865925B4}" type="presParOf" srcId="{284C1A52-3C50-4609-BBDB-A8189A784A66}" destId="{F8F54C60-6B95-4E47-BADD-15F2D3FDDCEB}" srcOrd="2" destOrd="0" presId="urn:microsoft.com/office/officeart/2005/8/layout/process4"/>
    <dgm:cxn modelId="{64EF87AC-1ABA-4C0A-AA25-2D076B343067}" type="presParOf" srcId="{F8F54C60-6B95-4E47-BADD-15F2D3FDDCEB}" destId="{BAC8B26D-1BF4-43A5-8F0E-6DB5A177A4A2}" srcOrd="0" destOrd="0" presId="urn:microsoft.com/office/officeart/2005/8/layout/process4"/>
    <dgm:cxn modelId="{395AF6CD-3028-4C57-A747-39D3F72651E0}" type="presParOf" srcId="{923622F7-27EF-4BCA-A367-6660FBF75BBB}" destId="{33354A24-813F-43CF-93BF-CE448B0C1487}" srcOrd="5" destOrd="0" presId="urn:microsoft.com/office/officeart/2005/8/layout/process4"/>
    <dgm:cxn modelId="{91D2D240-88DA-406C-B17C-095DE5CC3BB6}" type="presParOf" srcId="{923622F7-27EF-4BCA-A367-6660FBF75BBB}" destId="{D868E246-2A9E-4963-8097-7C65BB289135}" srcOrd="6" destOrd="0" presId="urn:microsoft.com/office/officeart/2005/8/layout/process4"/>
    <dgm:cxn modelId="{09597FDE-11B3-403F-BAB5-2F058D3E2951}" type="presParOf" srcId="{D868E246-2A9E-4963-8097-7C65BB289135}" destId="{6A0CDB8B-90AB-4223-A1EA-61562D7AD8E8}" srcOrd="0" destOrd="0" presId="urn:microsoft.com/office/officeart/2005/8/layout/process4"/>
    <dgm:cxn modelId="{A11B2577-6E28-4558-9A40-6586AC927114}" type="presParOf" srcId="{D868E246-2A9E-4963-8097-7C65BB289135}" destId="{BCF5C73A-29CE-4028-AEA2-6419E92B7662}" srcOrd="1" destOrd="0" presId="urn:microsoft.com/office/officeart/2005/8/layout/process4"/>
    <dgm:cxn modelId="{FFA10CF8-91B8-42C6-A432-7E2026A37E14}" type="presParOf" srcId="{D868E246-2A9E-4963-8097-7C65BB289135}" destId="{5970B375-87C3-4E35-8E4F-2AB12158A43B}" srcOrd="2" destOrd="0" presId="urn:microsoft.com/office/officeart/2005/8/layout/process4"/>
    <dgm:cxn modelId="{919CC22D-6162-4EB5-A4B1-117088864392}" type="presParOf" srcId="{5970B375-87C3-4E35-8E4F-2AB12158A43B}" destId="{E920D1D5-CCF3-49B5-8773-437CBF2A8AB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F0381-FA7B-49AB-B49F-740A1E2D2252}">
      <dsp:nvSpPr>
        <dsp:cNvPr id="0" name=""/>
        <dsp:cNvSpPr/>
      </dsp:nvSpPr>
      <dsp:spPr>
        <a:xfrm>
          <a:off x="0" y="2255"/>
          <a:ext cx="6771542" cy="114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325B76-CBC1-4E68-9D75-505015A65C1D}">
      <dsp:nvSpPr>
        <dsp:cNvPr id="0" name=""/>
        <dsp:cNvSpPr/>
      </dsp:nvSpPr>
      <dsp:spPr>
        <a:xfrm>
          <a:off x="345829" y="259484"/>
          <a:ext cx="628781" cy="628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C262B-EE86-4EF4-B94D-266E15C52AA2}">
      <dsp:nvSpPr>
        <dsp:cNvPr id="0" name=""/>
        <dsp:cNvSpPr/>
      </dsp:nvSpPr>
      <dsp:spPr>
        <a:xfrm>
          <a:off x="1320440" y="2255"/>
          <a:ext cx="5451101" cy="114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93" tIns="120993" rIns="120993" bIns="120993" numCol="1" spcCol="1270" anchor="ctr" anchorCtr="0">
          <a:noAutofit/>
        </a:bodyPr>
        <a:lstStyle/>
        <a:p>
          <a:pPr marL="0" lvl="0" indent="0" algn="l" defTabSz="844550">
            <a:lnSpc>
              <a:spcPct val="100000"/>
            </a:lnSpc>
            <a:spcBef>
              <a:spcPct val="0"/>
            </a:spcBef>
            <a:spcAft>
              <a:spcPct val="35000"/>
            </a:spcAft>
            <a:buNone/>
          </a:pPr>
          <a:r>
            <a:rPr lang="en-US" sz="1900" kern="1200"/>
            <a:t>Do not leave your application to the last minute! Late applications are not accepted under any circumstances</a:t>
          </a:r>
        </a:p>
      </dsp:txBody>
      <dsp:txXfrm>
        <a:off x="1320440" y="2255"/>
        <a:ext cx="5451101" cy="1143238"/>
      </dsp:txXfrm>
    </dsp:sp>
    <dsp:sp modelId="{63BA0D8D-C2D8-4F64-94B9-F71AE62B653D}">
      <dsp:nvSpPr>
        <dsp:cNvPr id="0" name=""/>
        <dsp:cNvSpPr/>
      </dsp:nvSpPr>
      <dsp:spPr>
        <a:xfrm>
          <a:off x="0" y="1431303"/>
          <a:ext cx="6771542" cy="114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74D671-F45A-4D66-A265-DB89AE6BC058}">
      <dsp:nvSpPr>
        <dsp:cNvPr id="0" name=""/>
        <dsp:cNvSpPr/>
      </dsp:nvSpPr>
      <dsp:spPr>
        <a:xfrm>
          <a:off x="345829" y="1688532"/>
          <a:ext cx="628781" cy="628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887C2-E9C5-4A4D-95BE-A0A204D562D5}">
      <dsp:nvSpPr>
        <dsp:cNvPr id="0" name=""/>
        <dsp:cNvSpPr/>
      </dsp:nvSpPr>
      <dsp:spPr>
        <a:xfrm>
          <a:off x="1320440" y="1431303"/>
          <a:ext cx="5451101" cy="114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93" tIns="120993" rIns="120993" bIns="120993" numCol="1" spcCol="1270" anchor="ctr" anchorCtr="0">
          <a:noAutofit/>
        </a:bodyPr>
        <a:lstStyle/>
        <a:p>
          <a:pPr marL="0" lvl="0" indent="0" algn="l" defTabSz="844550">
            <a:lnSpc>
              <a:spcPct val="100000"/>
            </a:lnSpc>
            <a:spcBef>
              <a:spcPct val="0"/>
            </a:spcBef>
            <a:spcAft>
              <a:spcPct val="35000"/>
            </a:spcAft>
            <a:buNone/>
          </a:pPr>
          <a:r>
            <a:rPr lang="en-US" sz="1900" kern="1200"/>
            <a:t>Read the </a:t>
          </a:r>
          <a:r>
            <a:rPr lang="en-US" sz="1900" kern="1200">
              <a:hlinkClick xmlns:r="http://schemas.openxmlformats.org/officeDocument/2006/relationships" r:id="rId5"/>
            </a:rPr>
            <a:t>Applicants’ Handbook </a:t>
          </a:r>
          <a:r>
            <a:rPr lang="en-US" sz="1900" kern="1200">
              <a:latin typeface="Calibri"/>
              <a:hlinkClick xmlns:r="http://schemas.openxmlformats.org/officeDocument/2006/relationships" r:id="rId5"/>
            </a:rPr>
            <a:t>and/or Eligibility Guidance </a:t>
          </a:r>
          <a:r>
            <a:rPr lang="en-US" sz="1900" kern="1200">
              <a:latin typeface="Calibri"/>
            </a:rPr>
            <a:t>multiple</a:t>
          </a:r>
          <a:r>
            <a:rPr lang="en-US" sz="1900" kern="1200"/>
            <a:t> times </a:t>
          </a:r>
        </a:p>
      </dsp:txBody>
      <dsp:txXfrm>
        <a:off x="1320440" y="1431303"/>
        <a:ext cx="5451101" cy="1143238"/>
      </dsp:txXfrm>
    </dsp:sp>
    <dsp:sp modelId="{EF98820A-E574-4CE9-B5BA-6F258AF16BC8}">
      <dsp:nvSpPr>
        <dsp:cNvPr id="0" name=""/>
        <dsp:cNvSpPr/>
      </dsp:nvSpPr>
      <dsp:spPr>
        <a:xfrm>
          <a:off x="0" y="2860351"/>
          <a:ext cx="6771542" cy="114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6BD3D-0E21-45EA-A0FB-B0F35DABA5F2}">
      <dsp:nvSpPr>
        <dsp:cNvPr id="0" name=""/>
        <dsp:cNvSpPr/>
      </dsp:nvSpPr>
      <dsp:spPr>
        <a:xfrm>
          <a:off x="345829" y="3117579"/>
          <a:ext cx="628781" cy="62878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5BDCE-4174-4BE0-9F38-FE6623F3304C}">
      <dsp:nvSpPr>
        <dsp:cNvPr id="0" name=""/>
        <dsp:cNvSpPr/>
      </dsp:nvSpPr>
      <dsp:spPr>
        <a:xfrm>
          <a:off x="1320440" y="2860351"/>
          <a:ext cx="5451101" cy="114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93" tIns="120993" rIns="120993" bIns="120993"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rPr>
            <a:t>Check your Oriel account and registered email address for updates regularly </a:t>
          </a:r>
          <a:endParaRPr lang="en-US" sz="1900" kern="1200"/>
        </a:p>
      </dsp:txBody>
      <dsp:txXfrm>
        <a:off x="1320440" y="2860351"/>
        <a:ext cx="5451101" cy="1143238"/>
      </dsp:txXfrm>
    </dsp:sp>
    <dsp:sp modelId="{73DC1B91-DC21-4F28-8CAA-F17CE2EB1BAF}">
      <dsp:nvSpPr>
        <dsp:cNvPr id="0" name=""/>
        <dsp:cNvSpPr/>
      </dsp:nvSpPr>
      <dsp:spPr>
        <a:xfrm>
          <a:off x="0" y="4289399"/>
          <a:ext cx="6771542" cy="1143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CC60C-62DC-4B60-B5D6-ADCF0CD6CC3B}">
      <dsp:nvSpPr>
        <dsp:cNvPr id="0" name=""/>
        <dsp:cNvSpPr/>
      </dsp:nvSpPr>
      <dsp:spPr>
        <a:xfrm>
          <a:off x="345829" y="4546627"/>
          <a:ext cx="628781" cy="62878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CCCE1-3599-43BC-83F8-9C176D83C2C1}">
      <dsp:nvSpPr>
        <dsp:cNvPr id="0" name=""/>
        <dsp:cNvSpPr/>
      </dsp:nvSpPr>
      <dsp:spPr>
        <a:xfrm>
          <a:off x="1320440" y="4289399"/>
          <a:ext cx="5451101" cy="1143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93" tIns="120993" rIns="120993" bIns="120993" numCol="1" spcCol="1270" anchor="ctr" anchorCtr="0">
          <a:noAutofit/>
        </a:bodyPr>
        <a:lstStyle/>
        <a:p>
          <a:pPr marL="0" lvl="0" indent="0" algn="l" defTabSz="844550">
            <a:lnSpc>
              <a:spcPct val="100000"/>
            </a:lnSpc>
            <a:spcBef>
              <a:spcPct val="0"/>
            </a:spcBef>
            <a:spcAft>
              <a:spcPct val="35000"/>
            </a:spcAft>
            <a:buNone/>
          </a:pPr>
          <a:r>
            <a:rPr lang="en-US" sz="1900" kern="1200"/>
            <a:t>Print/save the timeline </a:t>
          </a:r>
          <a:r>
            <a:rPr lang="en-US" sz="1900" kern="1200">
              <a:latin typeface="Calibri"/>
            </a:rPr>
            <a:t>and </a:t>
          </a:r>
          <a:r>
            <a:rPr lang="en-US" sz="1900" kern="1200"/>
            <a:t>add important dates to your diary. You need to be familiar with dates </a:t>
          </a:r>
          <a:r>
            <a:rPr lang="en-US" sz="1900" kern="1200">
              <a:latin typeface="Calibri"/>
            </a:rPr>
            <a:t>so you do </a:t>
          </a:r>
          <a:r>
            <a:rPr lang="en-US" sz="1900" kern="1200"/>
            <a:t>not miss important processes. </a:t>
          </a:r>
        </a:p>
      </dsp:txBody>
      <dsp:txXfrm>
        <a:off x="1320440" y="4289399"/>
        <a:ext cx="5451101" cy="11432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E11B2-D453-4DC4-9655-1901C16036A2}">
      <dsp:nvSpPr>
        <dsp:cNvPr id="0" name=""/>
        <dsp:cNvSpPr/>
      </dsp:nvSpPr>
      <dsp:spPr>
        <a:xfrm>
          <a:off x="228770" y="159952"/>
          <a:ext cx="989701" cy="98970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EAA40-F6D9-47C4-87B3-E7BDE705F75B}">
      <dsp:nvSpPr>
        <dsp:cNvPr id="0" name=""/>
        <dsp:cNvSpPr/>
      </dsp:nvSpPr>
      <dsp:spPr>
        <a:xfrm>
          <a:off x="475709" y="333644"/>
          <a:ext cx="567861" cy="5678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C8417-B9FF-4413-9ECF-A64F1397D113}">
      <dsp:nvSpPr>
        <dsp:cNvPr id="0" name=""/>
        <dsp:cNvSpPr/>
      </dsp:nvSpPr>
      <dsp:spPr>
        <a:xfrm>
          <a:off x="65474" y="1319326"/>
          <a:ext cx="1622460" cy="12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kern="1200" dirty="0">
              <a:latin typeface="Arial"/>
              <a:cs typeface="Arial"/>
            </a:rPr>
            <a:t>References are requested on behalf of employers by UKFPO in the first instance. It is not an issue if they are not collected within the time specified</a:t>
          </a:r>
        </a:p>
      </dsp:txBody>
      <dsp:txXfrm>
        <a:off x="65474" y="1319326"/>
        <a:ext cx="1622460" cy="1213043"/>
      </dsp:txXfrm>
    </dsp:sp>
    <dsp:sp modelId="{EC1FBFD2-5926-44AC-904C-F342B49126CC}">
      <dsp:nvSpPr>
        <dsp:cNvPr id="0" name=""/>
        <dsp:cNvSpPr/>
      </dsp:nvSpPr>
      <dsp:spPr>
        <a:xfrm>
          <a:off x="2854506" y="162128"/>
          <a:ext cx="989701" cy="98970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67372-A3D8-4AA0-9EFC-9E186270DF65}">
      <dsp:nvSpPr>
        <dsp:cNvPr id="0" name=""/>
        <dsp:cNvSpPr/>
      </dsp:nvSpPr>
      <dsp:spPr>
        <a:xfrm>
          <a:off x="3063392" y="373048"/>
          <a:ext cx="567861" cy="5678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33F01-DD87-4541-A7E8-B9E3799A85DE}">
      <dsp:nvSpPr>
        <dsp:cNvPr id="0" name=""/>
        <dsp:cNvSpPr/>
      </dsp:nvSpPr>
      <dsp:spPr>
        <a:xfrm>
          <a:off x="2631898" y="1433203"/>
          <a:ext cx="1622460" cy="162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Arial"/>
              <a:cs typeface="Arial"/>
            </a:rPr>
            <a:t>SJT Practice Papers –provided to familiarise you with the test format (yet to be published for 2022)</a:t>
          </a:r>
        </a:p>
      </dsp:txBody>
      <dsp:txXfrm>
        <a:off x="2631898" y="1433203"/>
        <a:ext cx="1622460" cy="1622311"/>
      </dsp:txXfrm>
    </dsp:sp>
    <dsp:sp modelId="{8600479C-C5E1-4E48-967F-241331C5EAB7}">
      <dsp:nvSpPr>
        <dsp:cNvPr id="0" name=""/>
        <dsp:cNvSpPr/>
      </dsp:nvSpPr>
      <dsp:spPr>
        <a:xfrm>
          <a:off x="5642445" y="161150"/>
          <a:ext cx="989701" cy="98970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23CB2-9AED-4203-8A51-97783F4552EC}">
      <dsp:nvSpPr>
        <dsp:cNvPr id="0" name=""/>
        <dsp:cNvSpPr/>
      </dsp:nvSpPr>
      <dsp:spPr>
        <a:xfrm>
          <a:off x="5867868" y="333394"/>
          <a:ext cx="567861" cy="5678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063B4-E888-4ECC-8C89-72AF81006D12}">
      <dsp:nvSpPr>
        <dsp:cNvPr id="0" name=""/>
        <dsp:cNvSpPr/>
      </dsp:nvSpPr>
      <dsp:spPr>
        <a:xfrm>
          <a:off x="5056423" y="1250146"/>
          <a:ext cx="1622460" cy="12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kern="1200" dirty="0">
              <a:latin typeface="Arial"/>
              <a:cs typeface="Arial"/>
            </a:rPr>
            <a:t>UKFPO will respond to queries within 5 working days and do not offer a phone or pre-checking service</a:t>
          </a:r>
        </a:p>
      </dsp:txBody>
      <dsp:txXfrm>
        <a:off x="5056423" y="1250146"/>
        <a:ext cx="1622460" cy="1213043"/>
      </dsp:txXfrm>
    </dsp:sp>
    <dsp:sp modelId="{9B2129C6-E782-4065-A93D-961B30A44FB8}">
      <dsp:nvSpPr>
        <dsp:cNvPr id="0" name=""/>
        <dsp:cNvSpPr/>
      </dsp:nvSpPr>
      <dsp:spPr>
        <a:xfrm>
          <a:off x="72811" y="3447818"/>
          <a:ext cx="989701" cy="98970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1A71B-799B-4929-83AB-E029FD3168F7}">
      <dsp:nvSpPr>
        <dsp:cNvPr id="0" name=""/>
        <dsp:cNvSpPr/>
      </dsp:nvSpPr>
      <dsp:spPr>
        <a:xfrm>
          <a:off x="301739" y="3622725"/>
          <a:ext cx="567861" cy="5678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FDB28-0C0D-462A-B946-B1F3A9B95055}">
      <dsp:nvSpPr>
        <dsp:cNvPr id="0" name=""/>
        <dsp:cNvSpPr/>
      </dsp:nvSpPr>
      <dsp:spPr>
        <a:xfrm>
          <a:off x="0" y="4424030"/>
          <a:ext cx="1622460" cy="12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endParaRPr lang="en-US" sz="1100" kern="1200" dirty="0">
            <a:latin typeface="Arial"/>
            <a:cs typeface="Arial"/>
          </a:endParaRPr>
        </a:p>
        <a:p>
          <a:pPr marL="0" lvl="0" indent="0" algn="ctr" defTabSz="488950">
            <a:lnSpc>
              <a:spcPct val="100000"/>
            </a:lnSpc>
            <a:spcBef>
              <a:spcPct val="0"/>
            </a:spcBef>
            <a:spcAft>
              <a:spcPct val="35000"/>
            </a:spcAft>
            <a:buNone/>
            <a:defRPr cap="all"/>
          </a:pPr>
          <a:r>
            <a:rPr lang="en-US" sz="1100" kern="1200" dirty="0">
              <a:latin typeface="Arial"/>
              <a:cs typeface="Arial"/>
            </a:rPr>
            <a:t>Check our website, social media and FAQs as you may be able to answer your query faster yourself</a:t>
          </a:r>
        </a:p>
      </dsp:txBody>
      <dsp:txXfrm>
        <a:off x="0" y="4424030"/>
        <a:ext cx="1622460" cy="1213043"/>
      </dsp:txXfrm>
    </dsp:sp>
    <dsp:sp modelId="{C526CCBA-A6DA-4753-8A1E-DF1316C69FAB}">
      <dsp:nvSpPr>
        <dsp:cNvPr id="0" name=""/>
        <dsp:cNvSpPr/>
      </dsp:nvSpPr>
      <dsp:spPr>
        <a:xfrm>
          <a:off x="4386747" y="3123810"/>
          <a:ext cx="989701" cy="98970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8ACD0-90D8-4AFB-A288-8100113722DA}">
      <dsp:nvSpPr>
        <dsp:cNvPr id="0" name=""/>
        <dsp:cNvSpPr/>
      </dsp:nvSpPr>
      <dsp:spPr>
        <a:xfrm>
          <a:off x="4635000" y="3344138"/>
          <a:ext cx="567861" cy="5678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77A92-E463-4914-AEF6-AA33EA94F80A}">
      <dsp:nvSpPr>
        <dsp:cNvPr id="0" name=""/>
        <dsp:cNvSpPr/>
      </dsp:nvSpPr>
      <dsp:spPr>
        <a:xfrm>
          <a:off x="4048948" y="4189065"/>
          <a:ext cx="2147927" cy="12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latin typeface="Arial" panose="020B0604020202020204" pitchFamily="34" charset="0"/>
              <a:cs typeface="Arial" panose="020B0604020202020204" pitchFamily="34" charset="0"/>
            </a:rPr>
            <a:t>Please note that all times published are UK local time. The UKFPO will endeavour to release outcomes/communicate with applicants as early as feasible on each stated date.</a:t>
          </a:r>
          <a:endParaRPr lang="en-US" sz="1100" kern="1200" dirty="0">
            <a:latin typeface="Arial" panose="020B0604020202020204" pitchFamily="34" charset="0"/>
            <a:cs typeface="Arial" panose="020B0604020202020204" pitchFamily="34" charset="0"/>
          </a:endParaRPr>
        </a:p>
      </dsp:txBody>
      <dsp:txXfrm>
        <a:off x="4048948" y="4189065"/>
        <a:ext cx="2147927" cy="12130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11201-B44E-45B9-84E5-34E135AA57FB}">
      <dsp:nvSpPr>
        <dsp:cNvPr id="0" name=""/>
        <dsp:cNvSpPr/>
      </dsp:nvSpPr>
      <dsp:spPr>
        <a:xfrm>
          <a:off x="3053210" y="53545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7D4CE-4E3F-4446-9ADB-1A0756600974}">
      <dsp:nvSpPr>
        <dsp:cNvPr id="0" name=""/>
        <dsp:cNvSpPr/>
      </dsp:nvSpPr>
      <dsp:spPr>
        <a:xfrm>
          <a:off x="3601004" y="849288"/>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A4351-152E-4E94-A0B4-CD0C12FA893A}">
      <dsp:nvSpPr>
        <dsp:cNvPr id="0" name=""/>
        <dsp:cNvSpPr/>
      </dsp:nvSpPr>
      <dsp:spPr>
        <a:xfrm>
          <a:off x="2297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hlinkClick xmlns:r="http://schemas.openxmlformats.org/officeDocument/2006/relationships" r:id="rId3"/>
            </a:rPr>
            <a:t>Preparing for the Foundation Programme</a:t>
          </a:r>
          <a:endParaRPr lang="en-US" sz="2300" kern="1200"/>
        </a:p>
      </dsp:txBody>
      <dsp:txXfrm>
        <a:off x="2297935" y="317640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88445-2D57-46AB-9606-A033E04944F5}">
      <dsp:nvSpPr>
        <dsp:cNvPr id="0" name=""/>
        <dsp:cNvSpPr/>
      </dsp:nvSpPr>
      <dsp:spPr>
        <a:xfrm rot="5400000">
          <a:off x="852374" y="1330512"/>
          <a:ext cx="1271059" cy="1447056"/>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324B329-5874-4316-A6E5-423CECC6D08F}">
      <dsp:nvSpPr>
        <dsp:cNvPr id="0" name=""/>
        <dsp:cNvSpPr/>
      </dsp:nvSpPr>
      <dsp:spPr>
        <a:xfrm>
          <a:off x="581363" y="36978"/>
          <a:ext cx="2008230" cy="12668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NOMINATIONS</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UK Medical schools nominate UK medical students</a:t>
          </a:r>
        </a:p>
      </dsp:txBody>
      <dsp:txXfrm>
        <a:off x="643215" y="98830"/>
        <a:ext cx="1884526" cy="1143107"/>
      </dsp:txXfrm>
    </dsp:sp>
    <dsp:sp modelId="{1F09D466-373D-4714-94BC-6106F7BFED2B}">
      <dsp:nvSpPr>
        <dsp:cNvPr id="0" name=""/>
        <dsp:cNvSpPr/>
      </dsp:nvSpPr>
      <dsp:spPr>
        <a:xfrm>
          <a:off x="2655336" y="64360"/>
          <a:ext cx="1556225" cy="1210532"/>
        </a:xfrm>
        <a:prstGeom prst="rect">
          <a:avLst/>
        </a:prstGeom>
        <a:noFill/>
        <a:ln>
          <a:noFill/>
        </a:ln>
        <a:effectLst/>
      </dsp:spPr>
      <dsp:style>
        <a:lnRef idx="0">
          <a:scrgbClr r="0" g="0" b="0"/>
        </a:lnRef>
        <a:fillRef idx="0">
          <a:scrgbClr r="0" g="0" b="0"/>
        </a:fillRef>
        <a:effectRef idx="0">
          <a:scrgbClr r="0" g="0" b="0"/>
        </a:effectRef>
        <a:fontRef idx="minor"/>
      </dsp:style>
    </dsp:sp>
    <dsp:sp modelId="{CE77359E-EBED-4197-8737-3B9A0866EB3E}">
      <dsp:nvSpPr>
        <dsp:cNvPr id="0" name=""/>
        <dsp:cNvSpPr/>
      </dsp:nvSpPr>
      <dsp:spPr>
        <a:xfrm rot="5400000">
          <a:off x="2574788" y="2874381"/>
          <a:ext cx="1271059" cy="1447056"/>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C330AEB-3C68-4279-ADE9-CC00A2402EEE}">
      <dsp:nvSpPr>
        <dsp:cNvPr id="0" name=""/>
        <dsp:cNvSpPr/>
      </dsp:nvSpPr>
      <dsp:spPr>
        <a:xfrm>
          <a:off x="2323858" y="1603964"/>
          <a:ext cx="1968067" cy="12205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UK medical </a:t>
          </a:r>
          <a:r>
            <a:rPr lang="en-GB" sz="1500" b="1" kern="1200">
              <a:latin typeface="Arial" panose="020B0604020202020204" pitchFamily="34" charset="0"/>
              <a:cs typeface="Arial" panose="020B0604020202020204" pitchFamily="34" charset="0"/>
            </a:rPr>
            <a:t>students</a:t>
          </a:r>
          <a:r>
            <a:rPr lang="en-GB" sz="1500" kern="1200">
              <a:latin typeface="Arial" panose="020B0604020202020204" pitchFamily="34" charset="0"/>
              <a:cs typeface="Arial" panose="020B0604020202020204" pitchFamily="34" charset="0"/>
            </a:rPr>
            <a:t> CONFIRM their nomination </a:t>
          </a:r>
        </a:p>
      </dsp:txBody>
      <dsp:txXfrm>
        <a:off x="2383452" y="1663558"/>
        <a:ext cx="1848879" cy="1101388"/>
      </dsp:txXfrm>
    </dsp:sp>
    <dsp:sp modelId="{9670F6E0-5251-43C6-9CC7-CDA246529414}">
      <dsp:nvSpPr>
        <dsp:cNvPr id="0" name=""/>
        <dsp:cNvSpPr/>
      </dsp:nvSpPr>
      <dsp:spPr>
        <a:xfrm>
          <a:off x="4377750" y="1608230"/>
          <a:ext cx="1556225" cy="1210532"/>
        </a:xfrm>
        <a:prstGeom prst="rect">
          <a:avLst/>
        </a:prstGeom>
        <a:noFill/>
        <a:ln>
          <a:noFill/>
        </a:ln>
        <a:effectLst/>
      </dsp:spPr>
      <dsp:style>
        <a:lnRef idx="0">
          <a:scrgbClr r="0" g="0" b="0"/>
        </a:lnRef>
        <a:fillRef idx="0">
          <a:scrgbClr r="0" g="0" b="0"/>
        </a:fillRef>
        <a:effectRef idx="0">
          <a:scrgbClr r="0" g="0" b="0"/>
        </a:effectRef>
        <a:fontRef idx="minor"/>
      </dsp:style>
    </dsp:sp>
    <dsp:sp modelId="{83E68439-DC2D-4ECF-8784-0E0A5EBA1BF1}">
      <dsp:nvSpPr>
        <dsp:cNvPr id="0" name=""/>
        <dsp:cNvSpPr/>
      </dsp:nvSpPr>
      <dsp:spPr>
        <a:xfrm rot="5400000">
          <a:off x="4524664" y="4600000"/>
          <a:ext cx="1271059" cy="1447056"/>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D0A60C6-4C48-47CD-AD9F-E2525941235B}">
      <dsp:nvSpPr>
        <dsp:cNvPr id="0" name=""/>
        <dsp:cNvSpPr/>
      </dsp:nvSpPr>
      <dsp:spPr>
        <a:xfrm>
          <a:off x="4066353" y="2997506"/>
          <a:ext cx="2382830" cy="1584075"/>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REGISTRATION</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UK medical students REGISTER using nominated information</a:t>
          </a:r>
        </a:p>
      </dsp:txBody>
      <dsp:txXfrm>
        <a:off x="4143695" y="3074848"/>
        <a:ext cx="2228146" cy="1429391"/>
      </dsp:txXfrm>
    </dsp:sp>
    <dsp:sp modelId="{65C80F3C-22AE-4A9C-A32B-5D431D0026CD}">
      <dsp:nvSpPr>
        <dsp:cNvPr id="0" name=""/>
        <dsp:cNvSpPr/>
      </dsp:nvSpPr>
      <dsp:spPr>
        <a:xfrm>
          <a:off x="5140397" y="1102861"/>
          <a:ext cx="1556225" cy="1210532"/>
        </a:xfrm>
        <a:prstGeom prst="rect">
          <a:avLst/>
        </a:prstGeom>
        <a:noFill/>
        <a:ln>
          <a:noFill/>
        </a:ln>
        <a:effectLst/>
      </dsp:spPr>
      <dsp:style>
        <a:lnRef idx="0">
          <a:scrgbClr r="0" g="0" b="0"/>
        </a:lnRef>
        <a:fillRef idx="0">
          <a:scrgbClr r="0" g="0" b="0"/>
        </a:fillRef>
        <a:effectRef idx="0">
          <a:scrgbClr r="0" g="0" b="0"/>
        </a:effectRef>
        <a:fontRef idx="minor"/>
      </dsp:style>
    </dsp:sp>
    <dsp:sp modelId="{722F30D6-4497-4F70-9AD4-583A5422E02C}">
      <dsp:nvSpPr>
        <dsp:cNvPr id="0" name=""/>
        <dsp:cNvSpPr/>
      </dsp:nvSpPr>
      <dsp:spPr>
        <a:xfrm>
          <a:off x="6043982" y="4745321"/>
          <a:ext cx="2549599" cy="16412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APPLICATIONS</a:t>
          </a:r>
        </a:p>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UK medical students and Eligibility applicants apply to the two-year FP vacancy on Oriel</a:t>
          </a:r>
        </a:p>
      </dsp:txBody>
      <dsp:txXfrm>
        <a:off x="6124118" y="4825457"/>
        <a:ext cx="2389327" cy="1481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92812-533C-4AA8-B61F-D4E00C7DF7E6}">
      <dsp:nvSpPr>
        <dsp:cNvPr id="0" name=""/>
        <dsp:cNvSpPr/>
      </dsp:nvSpPr>
      <dsp:spPr>
        <a:xfrm>
          <a:off x="0" y="4764047"/>
          <a:ext cx="7887891" cy="781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Psychiatry Foundation Fellowship (PFF) Programmes</a:t>
          </a:r>
          <a:endParaRPr lang="en-GB" sz="1800" kern="1200"/>
        </a:p>
      </dsp:txBody>
      <dsp:txXfrm>
        <a:off x="0" y="4764047"/>
        <a:ext cx="7887891" cy="422054"/>
      </dsp:txXfrm>
    </dsp:sp>
    <dsp:sp modelId="{816ED6F0-E3CF-4A9A-AD1E-AE2C64DC859A}">
      <dsp:nvSpPr>
        <dsp:cNvPr id="0" name=""/>
        <dsp:cNvSpPr/>
      </dsp:nvSpPr>
      <dsp:spPr>
        <a:xfrm>
          <a:off x="0" y="5170469"/>
          <a:ext cx="7887891" cy="3595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National application to the Royal College. Optional</a:t>
          </a:r>
          <a:endParaRPr lang="en-GB" sz="2100" kern="1200"/>
        </a:p>
      </dsp:txBody>
      <dsp:txXfrm>
        <a:off x="0" y="5170469"/>
        <a:ext cx="7887891" cy="359527"/>
      </dsp:txXfrm>
    </dsp:sp>
    <dsp:sp modelId="{529C9B76-6AD3-445F-BFF9-3127A644BEDF}">
      <dsp:nvSpPr>
        <dsp:cNvPr id="0" name=""/>
        <dsp:cNvSpPr/>
      </dsp:nvSpPr>
      <dsp:spPr>
        <a:xfrm rot="10800000">
          <a:off x="0" y="3573698"/>
          <a:ext cx="7887891" cy="12020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Foundation Priority Programmes (FPP)</a:t>
          </a:r>
          <a:endParaRPr lang="en-GB" sz="1800" kern="1200"/>
        </a:p>
      </dsp:txBody>
      <dsp:txXfrm rot="-10800000">
        <a:off x="0" y="3573698"/>
        <a:ext cx="7887891" cy="421927"/>
      </dsp:txXfrm>
    </dsp:sp>
    <dsp:sp modelId="{F5A50F8F-131C-4E2B-99F0-2D476EE6F4CA}">
      <dsp:nvSpPr>
        <dsp:cNvPr id="0" name=""/>
        <dsp:cNvSpPr/>
      </dsp:nvSpPr>
      <dsp:spPr>
        <a:xfrm>
          <a:off x="0" y="3995625"/>
          <a:ext cx="7887891" cy="3594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National application. Optional</a:t>
          </a:r>
          <a:endParaRPr lang="en-GB" sz="2100" kern="1200"/>
        </a:p>
      </dsp:txBody>
      <dsp:txXfrm>
        <a:off x="0" y="3995625"/>
        <a:ext cx="7887891" cy="359419"/>
      </dsp:txXfrm>
    </dsp:sp>
    <dsp:sp modelId="{DEB3C6A8-D42A-4F62-B64F-1D93B690C3BC}">
      <dsp:nvSpPr>
        <dsp:cNvPr id="0" name=""/>
        <dsp:cNvSpPr/>
      </dsp:nvSpPr>
      <dsp:spPr>
        <a:xfrm rot="10800000">
          <a:off x="0" y="2383349"/>
          <a:ext cx="7887891" cy="12020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err="1"/>
            <a:t>Specialised</a:t>
          </a:r>
          <a:r>
            <a:rPr lang="en-US" sz="1800" kern="1200"/>
            <a:t> Foundation Programme (SFP)</a:t>
          </a:r>
          <a:endParaRPr lang="en-GB" sz="1800" kern="1200"/>
        </a:p>
      </dsp:txBody>
      <dsp:txXfrm rot="-10800000">
        <a:off x="0" y="2383349"/>
        <a:ext cx="7887891" cy="421927"/>
      </dsp:txXfrm>
    </dsp:sp>
    <dsp:sp modelId="{9A64056F-3085-4B6C-BC12-E80CEE1F22E7}">
      <dsp:nvSpPr>
        <dsp:cNvPr id="0" name=""/>
        <dsp:cNvSpPr/>
      </dsp:nvSpPr>
      <dsp:spPr>
        <a:xfrm>
          <a:off x="0" y="2805277"/>
          <a:ext cx="7887891" cy="3594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rtl="0">
            <a:lnSpc>
              <a:spcPct val="90000"/>
            </a:lnSpc>
            <a:spcBef>
              <a:spcPct val="0"/>
            </a:spcBef>
            <a:spcAft>
              <a:spcPct val="35000"/>
            </a:spcAft>
            <a:buNone/>
          </a:pPr>
          <a:r>
            <a:rPr lang="en-US" sz="2100" kern="1200"/>
            <a:t>National application. Optional</a:t>
          </a:r>
          <a:r>
            <a:rPr lang="en-US" sz="2100" kern="1200">
              <a:latin typeface="Calibri"/>
            </a:rPr>
            <a:t> </a:t>
          </a:r>
          <a:endParaRPr lang="en-GB" sz="2100" kern="1200"/>
        </a:p>
      </dsp:txBody>
      <dsp:txXfrm>
        <a:off x="0" y="2805277"/>
        <a:ext cx="7887891" cy="359419"/>
      </dsp:txXfrm>
    </dsp:sp>
    <dsp:sp modelId="{1F3EABFF-258E-43FE-A98F-7D0040E91689}">
      <dsp:nvSpPr>
        <dsp:cNvPr id="0" name=""/>
        <dsp:cNvSpPr/>
      </dsp:nvSpPr>
      <dsp:spPr>
        <a:xfrm rot="10800000">
          <a:off x="0" y="1193000"/>
          <a:ext cx="7887891" cy="12020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a:t>Foundation Programme (FP)</a:t>
          </a:r>
          <a:r>
            <a:rPr lang="en-US" sz="2000" kern="1200">
              <a:latin typeface="Calibri"/>
            </a:rPr>
            <a:t> </a:t>
          </a:r>
          <a:endParaRPr lang="en-GB" sz="2000" kern="1200"/>
        </a:p>
      </dsp:txBody>
      <dsp:txXfrm rot="-10800000">
        <a:off x="0" y="1193000"/>
        <a:ext cx="7887891" cy="421927"/>
      </dsp:txXfrm>
    </dsp:sp>
    <dsp:sp modelId="{12D637AC-6BAA-4ADF-AF8A-4AD12C06EFEF}">
      <dsp:nvSpPr>
        <dsp:cNvPr id="0" name=""/>
        <dsp:cNvSpPr/>
      </dsp:nvSpPr>
      <dsp:spPr>
        <a:xfrm>
          <a:off x="0" y="1614928"/>
          <a:ext cx="7887891" cy="3594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National application. Mandatory for all applicants</a:t>
          </a:r>
          <a:endParaRPr lang="en-GB" sz="2100" kern="1200"/>
        </a:p>
      </dsp:txBody>
      <dsp:txXfrm>
        <a:off x="0" y="1614928"/>
        <a:ext cx="7887891" cy="359419"/>
      </dsp:txXfrm>
    </dsp:sp>
    <dsp:sp modelId="{BF21068E-54B1-48D3-B7E0-83851ADF8280}">
      <dsp:nvSpPr>
        <dsp:cNvPr id="0" name=""/>
        <dsp:cNvSpPr/>
      </dsp:nvSpPr>
      <dsp:spPr>
        <a:xfrm rot="10800000">
          <a:off x="0" y="2652"/>
          <a:ext cx="7887891" cy="12020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Eligibility Process</a:t>
          </a:r>
          <a:r>
            <a:rPr lang="en-GB" sz="1600" kern="1200">
              <a:latin typeface="Calibri"/>
            </a:rPr>
            <a:t>:</a:t>
          </a:r>
          <a:r>
            <a:rPr lang="en-GB" sz="1600" kern="1200"/>
            <a:t> Those applicants confirmed Eligible or Eligible with conditions must apply to the National FP vacancy</a:t>
          </a:r>
        </a:p>
      </dsp:txBody>
      <dsp:txXfrm rot="10800000">
        <a:off x="0" y="2652"/>
        <a:ext cx="7887891" cy="78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5B515-B181-4A68-B0F0-AA338A0EB01C}">
      <dsp:nvSpPr>
        <dsp:cNvPr id="0" name=""/>
        <dsp:cNvSpPr/>
      </dsp:nvSpPr>
      <dsp:spPr>
        <a:xfrm>
          <a:off x="0" y="5965708"/>
          <a:ext cx="6027625" cy="559359"/>
        </a:xfrm>
        <a:prstGeom prst="rect">
          <a:avLst/>
        </a:prstGeom>
        <a:solidFill>
          <a:srgbClr val="AD41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solidFill>
                <a:srgbClr val="8CB7E3"/>
              </a:solidFill>
            </a:rPr>
            <a:t>Group Matching and Match to Programme Results</a:t>
          </a:r>
          <a:r>
            <a:rPr lang="en-US" sz="1800" kern="1200">
              <a:solidFill>
                <a:srgbClr val="8CB7E3"/>
              </a:solidFill>
              <a:latin typeface="Calibri"/>
            </a:rPr>
            <a:t> (inc PFF)</a:t>
          </a:r>
          <a:endParaRPr lang="en-US" sz="1800" kern="1200">
            <a:solidFill>
              <a:srgbClr val="8CB7E3"/>
            </a:solidFill>
          </a:endParaRPr>
        </a:p>
      </dsp:txBody>
      <dsp:txXfrm>
        <a:off x="0" y="5965708"/>
        <a:ext cx="6027625" cy="559359"/>
      </dsp:txXfrm>
    </dsp:sp>
    <dsp:sp modelId="{A725A792-E654-4C9D-9EA6-6CEA25545879}">
      <dsp:nvSpPr>
        <dsp:cNvPr id="0" name=""/>
        <dsp:cNvSpPr/>
      </dsp:nvSpPr>
      <dsp:spPr>
        <a:xfrm rot="10800000">
          <a:off x="0" y="5179393"/>
          <a:ext cx="6027625" cy="860294"/>
        </a:xfrm>
        <a:prstGeom prst="upArrowCallout">
          <a:avLst/>
        </a:prstGeom>
        <a:solidFill>
          <a:srgbClr val="CBD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3087"/>
              </a:solidFill>
            </a:rPr>
            <a:t>National Allocation to Foundation Schools</a:t>
          </a:r>
        </a:p>
      </dsp:txBody>
      <dsp:txXfrm rot="10800000">
        <a:off x="0" y="5179393"/>
        <a:ext cx="6027625" cy="558993"/>
      </dsp:txXfrm>
    </dsp:sp>
    <dsp:sp modelId="{5EEDB449-8C08-471D-8096-BCFE49F95182}">
      <dsp:nvSpPr>
        <dsp:cNvPr id="0" name=""/>
        <dsp:cNvSpPr/>
      </dsp:nvSpPr>
      <dsp:spPr>
        <a:xfrm rot="10800000">
          <a:off x="0" y="3405624"/>
          <a:ext cx="6027625" cy="860294"/>
        </a:xfrm>
        <a:prstGeom prst="upArrowCallout">
          <a:avLst/>
        </a:prstGeom>
        <a:solidFill>
          <a:srgbClr val="AD41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8CB7E3"/>
              </a:solidFill>
            </a:rPr>
            <a:t>Offers for </a:t>
          </a:r>
          <a:r>
            <a:rPr lang="en-US" sz="1800" kern="1200" err="1">
              <a:solidFill>
                <a:srgbClr val="8CB7E3"/>
              </a:solidFill>
            </a:rPr>
            <a:t>Specialised</a:t>
          </a:r>
          <a:r>
            <a:rPr lang="en-US" sz="1800" kern="1200">
              <a:solidFill>
                <a:srgbClr val="8CB7E3"/>
              </a:solidFill>
            </a:rPr>
            <a:t> Programmes</a:t>
          </a:r>
        </a:p>
      </dsp:txBody>
      <dsp:txXfrm rot="10800000">
        <a:off x="0" y="3405624"/>
        <a:ext cx="6027625" cy="558993"/>
      </dsp:txXfrm>
    </dsp:sp>
    <dsp:sp modelId="{5806AF97-A2D0-45A6-BCFD-9E91FFC6244F}">
      <dsp:nvSpPr>
        <dsp:cNvPr id="0" name=""/>
        <dsp:cNvSpPr/>
      </dsp:nvSpPr>
      <dsp:spPr>
        <a:xfrm rot="10800000">
          <a:off x="0" y="2554219"/>
          <a:ext cx="6027625" cy="860294"/>
        </a:xfrm>
        <a:prstGeom prst="upArrowCallout">
          <a:avLst/>
        </a:prstGeom>
        <a:solidFill>
          <a:srgbClr val="CBD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3087"/>
              </a:solidFill>
            </a:rPr>
            <a:t>Situational Judgement Test (SJT)</a:t>
          </a:r>
        </a:p>
      </dsp:txBody>
      <dsp:txXfrm rot="10800000">
        <a:off x="0" y="2554219"/>
        <a:ext cx="6027625" cy="558993"/>
      </dsp:txXfrm>
    </dsp:sp>
    <dsp:sp modelId="{670D4B15-1EB6-46BC-B08E-FD2025CEDA14}">
      <dsp:nvSpPr>
        <dsp:cNvPr id="0" name=""/>
        <dsp:cNvSpPr/>
      </dsp:nvSpPr>
      <dsp:spPr>
        <a:xfrm rot="10800000">
          <a:off x="0" y="1702814"/>
          <a:ext cx="6027625" cy="860294"/>
        </a:xfrm>
        <a:prstGeom prst="upArrowCallout">
          <a:avLst/>
        </a:prstGeom>
        <a:solidFill>
          <a:srgbClr val="AD41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8CB7E3"/>
              </a:solidFill>
            </a:rPr>
            <a:t>Local Selection Process: </a:t>
          </a:r>
          <a:r>
            <a:rPr lang="en-US" sz="1800" kern="1200" err="1">
              <a:solidFill>
                <a:srgbClr val="8CB7E3"/>
              </a:solidFill>
            </a:rPr>
            <a:t>Specialised</a:t>
          </a:r>
          <a:r>
            <a:rPr lang="en-US" sz="1800" kern="1200">
              <a:solidFill>
                <a:srgbClr val="8CB7E3"/>
              </a:solidFill>
            </a:rPr>
            <a:t> Programmes</a:t>
          </a:r>
        </a:p>
      </dsp:txBody>
      <dsp:txXfrm rot="10800000">
        <a:off x="0" y="1702814"/>
        <a:ext cx="6027625" cy="558993"/>
      </dsp:txXfrm>
    </dsp:sp>
    <dsp:sp modelId="{0182657E-BC95-4DE5-8D59-541E069947A1}">
      <dsp:nvSpPr>
        <dsp:cNvPr id="0" name=""/>
        <dsp:cNvSpPr/>
      </dsp:nvSpPr>
      <dsp:spPr>
        <a:xfrm rot="10800000">
          <a:off x="0" y="4257030"/>
          <a:ext cx="6027625" cy="860294"/>
        </a:xfrm>
        <a:prstGeom prst="upArrowCallout">
          <a:avLst/>
        </a:prstGeom>
        <a:solidFill>
          <a:srgbClr val="8CB7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3087"/>
              </a:solidFill>
            </a:rPr>
            <a:t>FPP Offers</a:t>
          </a:r>
        </a:p>
      </dsp:txBody>
      <dsp:txXfrm rot="10800000">
        <a:off x="0" y="4257030"/>
        <a:ext cx="6027625" cy="558993"/>
      </dsp:txXfrm>
    </dsp:sp>
    <dsp:sp modelId="{9602AD11-5ADE-4D68-A453-029783AEB2FA}">
      <dsp:nvSpPr>
        <dsp:cNvPr id="0" name=""/>
        <dsp:cNvSpPr/>
      </dsp:nvSpPr>
      <dsp:spPr>
        <a:xfrm rot="10800000">
          <a:off x="0" y="854285"/>
          <a:ext cx="6027625" cy="860294"/>
        </a:xfrm>
        <a:prstGeom prst="upArrowCallout">
          <a:avLst/>
        </a:prstGeom>
        <a:solidFill>
          <a:srgbClr val="8CB7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3087"/>
              </a:solidFill>
            </a:rPr>
            <a:t>Nominations, Registration and Applications</a:t>
          </a:r>
        </a:p>
      </dsp:txBody>
      <dsp:txXfrm rot="10800000">
        <a:off x="0" y="854285"/>
        <a:ext cx="6027625" cy="558993"/>
      </dsp:txXfrm>
    </dsp:sp>
    <dsp:sp modelId="{44877214-1D86-4B97-9963-76641BB4814B}">
      <dsp:nvSpPr>
        <dsp:cNvPr id="0" name=""/>
        <dsp:cNvSpPr/>
      </dsp:nvSpPr>
      <dsp:spPr>
        <a:xfrm rot="10800000">
          <a:off x="0" y="2381"/>
          <a:ext cx="6027625" cy="860294"/>
        </a:xfrm>
        <a:prstGeom prst="upArrowCallout">
          <a:avLst/>
        </a:prstGeom>
        <a:solidFill>
          <a:srgbClr val="CBD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3087"/>
              </a:solidFill>
            </a:rPr>
            <a:t>Eligibility</a:t>
          </a:r>
        </a:p>
      </dsp:txBody>
      <dsp:txXfrm rot="10800000">
        <a:off x="0" y="2381"/>
        <a:ext cx="6027625" cy="558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4948A-B34F-41C4-A03C-F2B43770442B}">
      <dsp:nvSpPr>
        <dsp:cNvPr id="0" name=""/>
        <dsp:cNvSpPr/>
      </dsp:nvSpPr>
      <dsp:spPr>
        <a:xfrm>
          <a:off x="-6278379" y="-960427"/>
          <a:ext cx="7473338" cy="7473338"/>
        </a:xfrm>
        <a:prstGeom prst="blockArc">
          <a:avLst>
            <a:gd name="adj1" fmla="val 18900000"/>
            <a:gd name="adj2" fmla="val 2700000"/>
            <a:gd name="adj3" fmla="val 289"/>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500C4-6E92-4FD0-9C3E-0E389291C519}">
      <dsp:nvSpPr>
        <dsp:cNvPr id="0" name=""/>
        <dsp:cNvSpPr/>
      </dsp:nvSpPr>
      <dsp:spPr>
        <a:xfrm>
          <a:off x="625359" y="426874"/>
          <a:ext cx="7836212" cy="8541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017"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t>You MUST include</a:t>
          </a:r>
          <a:r>
            <a:rPr lang="en-GB" sz="1800" kern="1200">
              <a:latin typeface="Calibri"/>
            </a:rPr>
            <a:t> your additional degree</a:t>
          </a:r>
          <a:r>
            <a:rPr lang="en-GB" sz="1800" kern="1200"/>
            <a:t>/</a:t>
          </a:r>
          <a:r>
            <a:rPr lang="en-GB" sz="1800" kern="1200">
              <a:latin typeface="Calibri"/>
            </a:rPr>
            <a:t>publications</a:t>
          </a:r>
          <a:r>
            <a:rPr lang="en-GB" sz="1800" kern="1200"/>
            <a:t> on your initial application to be considered and/or be eligible to submit an appeal!</a:t>
          </a:r>
          <a:r>
            <a:rPr lang="en-GB" sz="1800" kern="1200">
              <a:latin typeface="Calibri"/>
            </a:rPr>
            <a:t> </a:t>
          </a:r>
          <a:endParaRPr lang="en-GB" sz="1800" kern="1200"/>
        </a:p>
      </dsp:txBody>
      <dsp:txXfrm>
        <a:off x="625359" y="426874"/>
        <a:ext cx="7836212" cy="854194"/>
      </dsp:txXfrm>
    </dsp:sp>
    <dsp:sp modelId="{2FC99183-7585-46D4-879D-9E939047A2D5}">
      <dsp:nvSpPr>
        <dsp:cNvPr id="0" name=""/>
        <dsp:cNvSpPr/>
      </dsp:nvSpPr>
      <dsp:spPr>
        <a:xfrm>
          <a:off x="91488" y="320100"/>
          <a:ext cx="1067742" cy="1067742"/>
        </a:xfrm>
        <a:prstGeom prst="ellipse">
          <a:avLst/>
        </a:prstGeom>
        <a:solidFill>
          <a:srgbClr val="AD4191"/>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DA13BE-6939-40A9-BA69-AF587A5E570F}">
      <dsp:nvSpPr>
        <dsp:cNvPr id="0" name=""/>
        <dsp:cNvSpPr/>
      </dsp:nvSpPr>
      <dsp:spPr>
        <a:xfrm>
          <a:off x="1115088" y="1708388"/>
          <a:ext cx="7346482" cy="8541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017"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a:t>If you do not include </a:t>
          </a:r>
          <a:r>
            <a:rPr lang="en-US" sz="1800" kern="1200">
              <a:latin typeface="Calibri"/>
            </a:rPr>
            <a:t>your additional</a:t>
          </a:r>
          <a:r>
            <a:rPr lang="en-US" sz="1800" kern="1200"/>
            <a:t> </a:t>
          </a:r>
          <a:r>
            <a:rPr lang="en-US" sz="1800" kern="1200">
              <a:latin typeface="Calibri"/>
            </a:rPr>
            <a:t>degree</a:t>
          </a:r>
          <a:r>
            <a:rPr lang="en-US" sz="1800" kern="1200"/>
            <a:t>/</a:t>
          </a:r>
          <a:r>
            <a:rPr lang="en-US" sz="1800" kern="1200">
              <a:latin typeface="Calibri"/>
            </a:rPr>
            <a:t>publications</a:t>
          </a:r>
          <a:r>
            <a:rPr lang="en-US" sz="1800" kern="1200"/>
            <a:t> on your initial application in the first instance, you CANNOT submit an appeal to add later.</a:t>
          </a:r>
          <a:endParaRPr lang="en-GB" sz="1800" kern="1200"/>
        </a:p>
      </dsp:txBody>
      <dsp:txXfrm>
        <a:off x="1115088" y="1708388"/>
        <a:ext cx="7346482" cy="854194"/>
      </dsp:txXfrm>
    </dsp:sp>
    <dsp:sp modelId="{68DF33D0-B502-4813-8C56-31266BE4839D}">
      <dsp:nvSpPr>
        <dsp:cNvPr id="0" name=""/>
        <dsp:cNvSpPr/>
      </dsp:nvSpPr>
      <dsp:spPr>
        <a:xfrm>
          <a:off x="581217" y="1601614"/>
          <a:ext cx="1067742" cy="1067742"/>
        </a:xfrm>
        <a:prstGeom prst="ellipse">
          <a:avLst/>
        </a:prstGeom>
        <a:solidFill>
          <a:srgbClr val="003087"/>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B379D-B620-44F2-803F-E4FACE0D9E8E}">
      <dsp:nvSpPr>
        <dsp:cNvPr id="0" name=""/>
        <dsp:cNvSpPr/>
      </dsp:nvSpPr>
      <dsp:spPr>
        <a:xfrm>
          <a:off x="1115088" y="2989901"/>
          <a:ext cx="7346482" cy="8541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017"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rPr>
            <a:t>Points are determined</a:t>
          </a:r>
          <a:r>
            <a:rPr lang="en-US" sz="1800" kern="1200"/>
            <a:t> by an independent panel. UKFPO</a:t>
          </a:r>
          <a:r>
            <a:rPr lang="en-US" sz="1800" kern="1200">
              <a:latin typeface="Calibri"/>
            </a:rPr>
            <a:t> is</a:t>
          </a:r>
          <a:r>
            <a:rPr lang="en-US" sz="1800" kern="1200"/>
            <a:t> not permitted to confirm if you would receive points or not.</a:t>
          </a:r>
          <a:r>
            <a:rPr lang="en-US" sz="1800" kern="1200">
              <a:latin typeface="Calibri"/>
            </a:rPr>
            <a:t> </a:t>
          </a:r>
          <a:endParaRPr lang="en-GB" sz="1800" kern="1200">
            <a:latin typeface="Calibri"/>
          </a:endParaRPr>
        </a:p>
      </dsp:txBody>
      <dsp:txXfrm>
        <a:off x="1115088" y="2989901"/>
        <a:ext cx="7346482" cy="854194"/>
      </dsp:txXfrm>
    </dsp:sp>
    <dsp:sp modelId="{51B3506D-B285-4D09-89FF-758A4F75BC7A}">
      <dsp:nvSpPr>
        <dsp:cNvPr id="0" name=""/>
        <dsp:cNvSpPr/>
      </dsp:nvSpPr>
      <dsp:spPr>
        <a:xfrm>
          <a:off x="581217" y="2883127"/>
          <a:ext cx="1067742" cy="1067742"/>
        </a:xfrm>
        <a:prstGeom prst="ellipse">
          <a:avLst/>
        </a:prstGeom>
        <a:solidFill>
          <a:srgbClr val="8CB7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44D83-2F9C-455A-A707-4F9477AD841B}">
      <dsp:nvSpPr>
        <dsp:cNvPr id="0" name=""/>
        <dsp:cNvSpPr/>
      </dsp:nvSpPr>
      <dsp:spPr>
        <a:xfrm>
          <a:off x="625359" y="4271414"/>
          <a:ext cx="7836212" cy="8541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8017"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a:t>UKFPO is not permitted to review your evidence in advance and/or offer advice</a:t>
          </a:r>
          <a:r>
            <a:rPr lang="en-US" sz="1800" kern="1200">
              <a:latin typeface="Calibri"/>
            </a:rPr>
            <a:t> to</a:t>
          </a:r>
          <a:r>
            <a:rPr lang="en-US" sz="1800" kern="1200"/>
            <a:t> applicants. You must use the guidance provided.</a:t>
          </a:r>
          <a:r>
            <a:rPr lang="en-US" sz="1800" kern="1200">
              <a:latin typeface="Calibri"/>
            </a:rPr>
            <a:t> </a:t>
          </a:r>
          <a:endParaRPr lang="en-GB" sz="1800" kern="1200"/>
        </a:p>
      </dsp:txBody>
      <dsp:txXfrm>
        <a:off x="625359" y="4271414"/>
        <a:ext cx="7836212" cy="854194"/>
      </dsp:txXfrm>
    </dsp:sp>
    <dsp:sp modelId="{54B2FB7F-95AB-44EC-8B86-D501906F4B38}">
      <dsp:nvSpPr>
        <dsp:cNvPr id="0" name=""/>
        <dsp:cNvSpPr/>
      </dsp:nvSpPr>
      <dsp:spPr>
        <a:xfrm>
          <a:off x="91488" y="4164640"/>
          <a:ext cx="1067742" cy="1067742"/>
        </a:xfrm>
        <a:prstGeom prst="ellipse">
          <a:avLst/>
        </a:prstGeom>
        <a:solidFill>
          <a:srgbClr val="A3A0A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4948A-B34F-41C4-A03C-F2B43770442B}">
      <dsp:nvSpPr>
        <dsp:cNvPr id="0" name=""/>
        <dsp:cNvSpPr/>
      </dsp:nvSpPr>
      <dsp:spPr>
        <a:xfrm>
          <a:off x="-6207381" y="-949633"/>
          <a:ext cx="7388998" cy="7388998"/>
        </a:xfrm>
        <a:prstGeom prst="blockArc">
          <a:avLst>
            <a:gd name="adj1" fmla="val 18900000"/>
            <a:gd name="adj2" fmla="val 2700000"/>
            <a:gd name="adj3" fmla="val 292"/>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500C4-6E92-4FD0-9C3E-0E389291C519}">
      <dsp:nvSpPr>
        <dsp:cNvPr id="0" name=""/>
        <dsp:cNvSpPr/>
      </dsp:nvSpPr>
      <dsp:spPr>
        <a:xfrm>
          <a:off x="543001" y="342998"/>
          <a:ext cx="8170396" cy="6864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859"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0" kern="1200">
              <a:latin typeface="Arial"/>
              <a:cs typeface="Arial"/>
            </a:rPr>
            <a:t>UKFPO cannot endorse any one independent company </a:t>
          </a:r>
          <a:r>
            <a:rPr lang="en-US" sz="1500" kern="1200">
              <a:latin typeface="Arial"/>
              <a:cs typeface="Arial"/>
            </a:rPr>
            <a:t>for the purposes of verifying or determining equivalence with the UK classification system. </a:t>
          </a:r>
          <a:r>
            <a:rPr lang="en-US" sz="1500" b="0" kern="1200">
              <a:latin typeface="Arial"/>
              <a:cs typeface="Arial"/>
            </a:rPr>
            <a:t> </a:t>
          </a:r>
          <a:endParaRPr lang="en-GB" sz="1500" kern="1200">
            <a:latin typeface="Arial" panose="020B0604020202020204" pitchFamily="34" charset="0"/>
            <a:cs typeface="Arial" panose="020B0604020202020204" pitchFamily="34" charset="0"/>
          </a:endParaRPr>
        </a:p>
      </dsp:txBody>
      <dsp:txXfrm>
        <a:off x="543001" y="342998"/>
        <a:ext cx="8170396" cy="686435"/>
      </dsp:txXfrm>
    </dsp:sp>
    <dsp:sp modelId="{2FC99183-7585-46D4-879D-9E939047A2D5}">
      <dsp:nvSpPr>
        <dsp:cNvPr id="0" name=""/>
        <dsp:cNvSpPr/>
      </dsp:nvSpPr>
      <dsp:spPr>
        <a:xfrm>
          <a:off x="87261" y="257193"/>
          <a:ext cx="858044" cy="858044"/>
        </a:xfrm>
        <a:prstGeom prst="ellipse">
          <a:avLst/>
        </a:prstGeom>
        <a:solidFill>
          <a:srgbClr val="AD4191"/>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DA13BE-6939-40A9-BA69-AF587A5E570F}">
      <dsp:nvSpPr>
        <dsp:cNvPr id="0" name=""/>
        <dsp:cNvSpPr/>
      </dsp:nvSpPr>
      <dsp:spPr>
        <a:xfrm>
          <a:off x="1008164" y="1372322"/>
          <a:ext cx="7678516" cy="6864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859"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0" kern="1200">
              <a:latin typeface="Arial"/>
              <a:cs typeface="Arial"/>
            </a:rPr>
            <a:t>It is the responsibility of each applicant to locate a suitable company and obtain the required evidence of GPA calculations and to demonstrate equivalence with UK standards.</a:t>
          </a:r>
          <a:r>
            <a:rPr lang="en-US" sz="1500" kern="1200">
              <a:latin typeface="Arial"/>
              <a:cs typeface="Arial"/>
            </a:rPr>
            <a:t>  </a:t>
          </a:r>
          <a:endParaRPr lang="en-GB" sz="1500" kern="1200">
            <a:latin typeface="Arial"/>
            <a:cs typeface="Arial"/>
          </a:endParaRPr>
        </a:p>
      </dsp:txBody>
      <dsp:txXfrm>
        <a:off x="1008164" y="1372322"/>
        <a:ext cx="7678516" cy="686435"/>
      </dsp:txXfrm>
    </dsp:sp>
    <dsp:sp modelId="{68DF33D0-B502-4813-8C56-31266BE4839D}">
      <dsp:nvSpPr>
        <dsp:cNvPr id="0" name=""/>
        <dsp:cNvSpPr/>
      </dsp:nvSpPr>
      <dsp:spPr>
        <a:xfrm>
          <a:off x="579141" y="1286518"/>
          <a:ext cx="858044" cy="858044"/>
        </a:xfrm>
        <a:prstGeom prst="ellipse">
          <a:avLst/>
        </a:prstGeom>
        <a:solidFill>
          <a:srgbClr val="003087"/>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B379D-B620-44F2-803F-E4FACE0D9E8E}">
      <dsp:nvSpPr>
        <dsp:cNvPr id="0" name=""/>
        <dsp:cNvSpPr/>
      </dsp:nvSpPr>
      <dsp:spPr>
        <a:xfrm>
          <a:off x="1159131" y="2401647"/>
          <a:ext cx="7527548" cy="6864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859"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a:latin typeface="Arial"/>
              <a:cs typeface="Arial"/>
            </a:rPr>
            <a:t>Companies that provide this service include National Academic Recognition Information Centre (NARIC) and Scholaro. The onus is on applicants to locate a suitable company. </a:t>
          </a:r>
          <a:endParaRPr lang="en-GB" sz="1500" kern="1200">
            <a:latin typeface="Arial" panose="020B0604020202020204" pitchFamily="34" charset="0"/>
            <a:cs typeface="Arial" panose="020B0604020202020204" pitchFamily="34" charset="0"/>
          </a:endParaRPr>
        </a:p>
      </dsp:txBody>
      <dsp:txXfrm>
        <a:off x="1159131" y="2401647"/>
        <a:ext cx="7527548" cy="686435"/>
      </dsp:txXfrm>
    </dsp:sp>
    <dsp:sp modelId="{51B3506D-B285-4D09-89FF-758A4F75BC7A}">
      <dsp:nvSpPr>
        <dsp:cNvPr id="0" name=""/>
        <dsp:cNvSpPr/>
      </dsp:nvSpPr>
      <dsp:spPr>
        <a:xfrm>
          <a:off x="730109" y="2315843"/>
          <a:ext cx="858044" cy="858044"/>
        </a:xfrm>
        <a:prstGeom prst="ellipse">
          <a:avLst/>
        </a:prstGeom>
        <a:solidFill>
          <a:srgbClr val="8CB7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44D83-2F9C-455A-A707-4F9477AD841B}">
      <dsp:nvSpPr>
        <dsp:cNvPr id="0" name=""/>
        <dsp:cNvSpPr/>
      </dsp:nvSpPr>
      <dsp:spPr>
        <a:xfrm>
          <a:off x="1008164" y="3430972"/>
          <a:ext cx="7678516" cy="6864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85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a:latin typeface="Arial"/>
              <a:cs typeface="Arial"/>
            </a:rPr>
            <a:t>As UKFPO cannot provide a pre-checking service, it is better to include than to exclude.</a:t>
          </a:r>
          <a:endParaRPr lang="en-GB" sz="1500" kern="1200">
            <a:latin typeface="Arial"/>
            <a:cs typeface="Arial"/>
          </a:endParaRPr>
        </a:p>
      </dsp:txBody>
      <dsp:txXfrm>
        <a:off x="1008164" y="3430972"/>
        <a:ext cx="7678516" cy="686435"/>
      </dsp:txXfrm>
    </dsp:sp>
    <dsp:sp modelId="{54B2FB7F-95AB-44EC-8B86-D501906F4B38}">
      <dsp:nvSpPr>
        <dsp:cNvPr id="0" name=""/>
        <dsp:cNvSpPr/>
      </dsp:nvSpPr>
      <dsp:spPr>
        <a:xfrm>
          <a:off x="579141" y="3345167"/>
          <a:ext cx="858044" cy="858044"/>
        </a:xfrm>
        <a:prstGeom prst="ellipse">
          <a:avLst/>
        </a:prstGeom>
        <a:solidFill>
          <a:srgbClr val="A3A0A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973AB-C2F3-495F-B0FC-AED4901E4BB5}">
      <dsp:nvSpPr>
        <dsp:cNvPr id="0" name=""/>
        <dsp:cNvSpPr/>
      </dsp:nvSpPr>
      <dsp:spPr>
        <a:xfrm>
          <a:off x="516284" y="4460296"/>
          <a:ext cx="8170396" cy="6864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859"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kern="1200">
              <a:latin typeface="Arial"/>
              <a:cs typeface="Arial"/>
            </a:rPr>
            <a:t>If your degree has not yet been ratified, please see </a:t>
          </a:r>
          <a:r>
            <a:rPr lang="en-US" sz="1500" kern="1200">
              <a:latin typeface="Arial"/>
              <a:cs typeface="Arial"/>
              <a:hlinkClick xmlns:r="http://schemas.openxmlformats.org/officeDocument/2006/relationships" r:id="rId1"/>
            </a:rPr>
            <a:t>Appendix 4</a:t>
          </a:r>
          <a:r>
            <a:rPr lang="en-US" sz="1500" kern="1200">
              <a:latin typeface="Arial"/>
              <a:cs typeface="Arial"/>
            </a:rPr>
            <a:t> </a:t>
          </a:r>
          <a:r>
            <a:rPr lang="en-US" sz="1500" kern="1200"/>
            <a:t>of the Applicants' Handbook</a:t>
          </a:r>
          <a:r>
            <a:rPr lang="en-US" sz="1500" kern="1200">
              <a:latin typeface="Calibri"/>
              <a:cs typeface="Calibri"/>
            </a:rPr>
            <a:t>.</a:t>
          </a:r>
          <a:endParaRPr lang="en-GB" sz="1500" kern="1200" dirty="0">
            <a:latin typeface="Arial"/>
            <a:cs typeface="Arial"/>
          </a:endParaRPr>
        </a:p>
      </dsp:txBody>
      <dsp:txXfrm>
        <a:off x="516284" y="4460296"/>
        <a:ext cx="8170396" cy="686435"/>
      </dsp:txXfrm>
    </dsp:sp>
    <dsp:sp modelId="{8596AE27-5B9E-4D76-B91A-92171D5B1053}">
      <dsp:nvSpPr>
        <dsp:cNvPr id="0" name=""/>
        <dsp:cNvSpPr/>
      </dsp:nvSpPr>
      <dsp:spPr>
        <a:xfrm>
          <a:off x="87261" y="4374492"/>
          <a:ext cx="858044" cy="858044"/>
        </a:xfrm>
        <a:prstGeom prst="ellipse">
          <a:avLst/>
        </a:prstGeom>
        <a:solidFill>
          <a:srgbClr val="CBD50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A3744-7360-440F-875F-8A2693D2D901}">
      <dsp:nvSpPr>
        <dsp:cNvPr id="0" name=""/>
        <dsp:cNvSpPr/>
      </dsp:nvSpPr>
      <dsp:spPr>
        <a:xfrm>
          <a:off x="0" y="5279"/>
          <a:ext cx="7055221" cy="112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3A76D-A749-4AFE-9712-8564C8F1E8CC}">
      <dsp:nvSpPr>
        <dsp:cNvPr id="0" name=""/>
        <dsp:cNvSpPr/>
      </dsp:nvSpPr>
      <dsp:spPr>
        <a:xfrm>
          <a:off x="339845" y="258057"/>
          <a:ext cx="618505" cy="6179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215CE-105C-4F91-87C8-10B8F5712FC9}">
      <dsp:nvSpPr>
        <dsp:cNvPr id="0" name=""/>
        <dsp:cNvSpPr/>
      </dsp:nvSpPr>
      <dsp:spPr>
        <a:xfrm>
          <a:off x="1052140" y="2858"/>
          <a:ext cx="5698374" cy="122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46" tIns="130046" rIns="130046" bIns="130046" numCol="1" spcCol="1270" anchor="ctr" anchorCtr="0">
          <a:noAutofit/>
        </a:bodyPr>
        <a:lstStyle/>
        <a:p>
          <a:pPr marL="0" lvl="0" indent="0" algn="l" defTabSz="800100">
            <a:lnSpc>
              <a:spcPct val="100000"/>
            </a:lnSpc>
            <a:spcBef>
              <a:spcPct val="0"/>
            </a:spcBef>
            <a:spcAft>
              <a:spcPct val="35000"/>
            </a:spcAft>
            <a:buNone/>
          </a:pPr>
          <a:r>
            <a:rPr lang="en-US" sz="1800" kern="1200"/>
            <a:t>Check your application, especially PUBMED ID Numbers​</a:t>
          </a:r>
        </a:p>
      </dsp:txBody>
      <dsp:txXfrm>
        <a:off x="1052140" y="2858"/>
        <a:ext cx="5698374" cy="1228781"/>
      </dsp:txXfrm>
    </dsp:sp>
    <dsp:sp modelId="{209977A7-A7E3-41C4-A49C-B756B125BCD3}">
      <dsp:nvSpPr>
        <dsp:cNvPr id="0" name=""/>
        <dsp:cNvSpPr/>
      </dsp:nvSpPr>
      <dsp:spPr>
        <a:xfrm>
          <a:off x="0" y="1541255"/>
          <a:ext cx="7055221" cy="112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979ED-2E49-420C-BBF4-E297E9B0FBAF}">
      <dsp:nvSpPr>
        <dsp:cNvPr id="0" name=""/>
        <dsp:cNvSpPr/>
      </dsp:nvSpPr>
      <dsp:spPr>
        <a:xfrm>
          <a:off x="339845" y="1794033"/>
          <a:ext cx="618505" cy="6179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91075-15A9-4F0E-846B-989B773E7833}">
      <dsp:nvSpPr>
        <dsp:cNvPr id="0" name=""/>
        <dsp:cNvSpPr/>
      </dsp:nvSpPr>
      <dsp:spPr>
        <a:xfrm>
          <a:off x="1298196" y="1541255"/>
          <a:ext cx="5698374" cy="122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46" tIns="130046" rIns="130046" bIns="130046" numCol="1" spcCol="1270" anchor="ctr" anchorCtr="0">
          <a:noAutofit/>
        </a:bodyPr>
        <a:lstStyle/>
        <a:p>
          <a:pPr marL="0" lvl="0" indent="0" algn="l" defTabSz="889000">
            <a:lnSpc>
              <a:spcPct val="100000"/>
            </a:lnSpc>
            <a:spcBef>
              <a:spcPct val="0"/>
            </a:spcBef>
            <a:spcAft>
              <a:spcPct val="35000"/>
            </a:spcAft>
            <a:buNone/>
          </a:pPr>
          <a:r>
            <a:rPr lang="en-GB" sz="2000" kern="1200"/>
            <a:t>If there is no PMID, the point will not be awarded. DOI, ISBN or PMCID numbers do not count</a:t>
          </a:r>
          <a:r>
            <a:rPr lang="en-US" sz="2000" kern="1200"/>
            <a:t> ​</a:t>
          </a:r>
        </a:p>
      </dsp:txBody>
      <dsp:txXfrm>
        <a:off x="1298196" y="1541255"/>
        <a:ext cx="5698374" cy="1228781"/>
      </dsp:txXfrm>
    </dsp:sp>
    <dsp:sp modelId="{1DD91BE6-2703-47DB-85BD-ACC818618D9E}">
      <dsp:nvSpPr>
        <dsp:cNvPr id="0" name=""/>
        <dsp:cNvSpPr/>
      </dsp:nvSpPr>
      <dsp:spPr>
        <a:xfrm>
          <a:off x="0" y="3077232"/>
          <a:ext cx="7055221" cy="112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9B1FB-CB9C-4027-B2F1-B39B18435D58}">
      <dsp:nvSpPr>
        <dsp:cNvPr id="0" name=""/>
        <dsp:cNvSpPr/>
      </dsp:nvSpPr>
      <dsp:spPr>
        <a:xfrm>
          <a:off x="339845" y="3330009"/>
          <a:ext cx="618505" cy="6179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18B0E-8281-4754-B1C4-22A26D760266}">
      <dsp:nvSpPr>
        <dsp:cNvPr id="0" name=""/>
        <dsp:cNvSpPr/>
      </dsp:nvSpPr>
      <dsp:spPr>
        <a:xfrm>
          <a:off x="1103084" y="3057276"/>
          <a:ext cx="5698374" cy="122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46" tIns="130046" rIns="130046" bIns="130046" numCol="1" spcCol="1270" anchor="ctr" anchorCtr="0">
          <a:noAutofit/>
        </a:bodyPr>
        <a:lstStyle/>
        <a:p>
          <a:pPr marL="0" lvl="0" indent="0" algn="l" defTabSz="755650">
            <a:lnSpc>
              <a:spcPct val="100000"/>
            </a:lnSpc>
            <a:spcBef>
              <a:spcPct val="0"/>
            </a:spcBef>
            <a:spcAft>
              <a:spcPct val="35000"/>
            </a:spcAft>
            <a:buNone/>
          </a:pPr>
          <a:r>
            <a:rPr lang="en-GB" sz="1700" kern="1200"/>
            <a:t>Check your verified EA score in case you wish to appeal. </a:t>
          </a:r>
          <a:r>
            <a:rPr lang="en-GB" sz="1700" i="1" kern="1200"/>
            <a:t>You must claim for points as part of the application to be eligible for an appeal.</a:t>
          </a:r>
          <a:r>
            <a:rPr lang="en-US" sz="1700" kern="1200"/>
            <a:t>​ (Hence knowing important dates and deadlines!)</a:t>
          </a:r>
        </a:p>
      </dsp:txBody>
      <dsp:txXfrm>
        <a:off x="1103084" y="3057276"/>
        <a:ext cx="5698374" cy="1228781"/>
      </dsp:txXfrm>
    </dsp:sp>
    <dsp:sp modelId="{9DF7FE23-768E-4FD8-B314-F636356C2EC0}">
      <dsp:nvSpPr>
        <dsp:cNvPr id="0" name=""/>
        <dsp:cNvSpPr/>
      </dsp:nvSpPr>
      <dsp:spPr>
        <a:xfrm>
          <a:off x="0" y="4613208"/>
          <a:ext cx="7055221" cy="112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E9748-04C8-4BD2-BA58-C3254625D67A}">
      <dsp:nvSpPr>
        <dsp:cNvPr id="0" name=""/>
        <dsp:cNvSpPr/>
      </dsp:nvSpPr>
      <dsp:spPr>
        <a:xfrm>
          <a:off x="339845" y="4865986"/>
          <a:ext cx="618505" cy="6179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12ED3-72F9-403C-B205-205691BF51CB}">
      <dsp:nvSpPr>
        <dsp:cNvPr id="0" name=""/>
        <dsp:cNvSpPr/>
      </dsp:nvSpPr>
      <dsp:spPr>
        <a:xfrm>
          <a:off x="1298196" y="4613208"/>
          <a:ext cx="5698374" cy="122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46" tIns="130046" rIns="130046" bIns="130046" numCol="1" spcCol="1270" anchor="ctr" anchorCtr="0">
          <a:noAutofit/>
        </a:bodyPr>
        <a:lstStyle/>
        <a:p>
          <a:pPr marL="0" lvl="0" indent="0" algn="l" defTabSz="977900">
            <a:lnSpc>
              <a:spcPct val="100000"/>
            </a:lnSpc>
            <a:spcBef>
              <a:spcPct val="0"/>
            </a:spcBef>
            <a:spcAft>
              <a:spcPct val="35000"/>
            </a:spcAft>
            <a:buNone/>
          </a:pPr>
          <a:r>
            <a:rPr lang="en-US" sz="2200" kern="1200"/>
            <a:t>Please refer to the Applicant Handbook and Appeals Guidance for further information. </a:t>
          </a:r>
        </a:p>
      </dsp:txBody>
      <dsp:txXfrm>
        <a:off x="1298196" y="4613208"/>
        <a:ext cx="5698374" cy="1228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5AF8A-58FD-4C10-A947-1ACD64DEFA1B}">
      <dsp:nvSpPr>
        <dsp:cNvPr id="0" name=""/>
        <dsp:cNvSpPr/>
      </dsp:nvSpPr>
      <dsp:spPr>
        <a:xfrm>
          <a:off x="0" y="0"/>
          <a:ext cx="7087407" cy="95366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latin typeface="Calibri"/>
            </a:rPr>
            <a:t>Claim for your additional degree and / or publication on your initial application. </a:t>
          </a:r>
          <a:endParaRPr lang="en-US" sz="1700" kern="1200"/>
        </a:p>
        <a:p>
          <a:pPr marL="114300" lvl="1" indent="-114300" algn="l" defTabSz="577850">
            <a:lnSpc>
              <a:spcPct val="90000"/>
            </a:lnSpc>
            <a:spcBef>
              <a:spcPct val="0"/>
            </a:spcBef>
            <a:spcAft>
              <a:spcPct val="15000"/>
            </a:spcAft>
            <a:buChar char="•"/>
          </a:pPr>
          <a:r>
            <a:rPr lang="en-GB" sz="1300" kern="1200">
              <a:latin typeface="Calibri"/>
            </a:rPr>
            <a:t> </a:t>
          </a:r>
          <a:r>
            <a:rPr lang="en-GB" sz="1300" kern="1200"/>
            <a:t>You cannot claim for points if you do not include on your application initially</a:t>
          </a:r>
          <a:endParaRPr lang="en-US" sz="1300" kern="1200"/>
        </a:p>
      </dsp:txBody>
      <dsp:txXfrm>
        <a:off x="27932" y="27932"/>
        <a:ext cx="5977738" cy="897805"/>
      </dsp:txXfrm>
    </dsp:sp>
    <dsp:sp modelId="{5DBCFAC1-6E92-4674-AD34-05A59C865785}">
      <dsp:nvSpPr>
        <dsp:cNvPr id="0" name=""/>
        <dsp:cNvSpPr/>
      </dsp:nvSpPr>
      <dsp:spPr>
        <a:xfrm>
          <a:off x="593570" y="1127064"/>
          <a:ext cx="7087407" cy="953669"/>
        </a:xfrm>
        <a:prstGeom prst="roundRect">
          <a:avLst>
            <a:gd name="adj" fmla="val 1000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latin typeface="Calibri"/>
            </a:rPr>
            <a:t>Degrees / Publications must be ratified / published by 3rd November 2021</a:t>
          </a:r>
          <a:endParaRPr lang="en-GB" sz="1700" kern="1200"/>
        </a:p>
        <a:p>
          <a:pPr marL="114300" lvl="1" indent="-114300" algn="l" defTabSz="577850" rtl="0">
            <a:lnSpc>
              <a:spcPct val="90000"/>
            </a:lnSpc>
            <a:spcBef>
              <a:spcPct val="0"/>
            </a:spcBef>
            <a:spcAft>
              <a:spcPct val="15000"/>
            </a:spcAft>
            <a:buChar char="•"/>
          </a:pPr>
          <a:r>
            <a:rPr lang="en-GB" sz="1300" kern="1200">
              <a:latin typeface="Calibri"/>
            </a:rPr>
            <a:t>There are no exceptions  to this</a:t>
          </a:r>
          <a:endParaRPr lang="en-GB" sz="1300" kern="1200"/>
        </a:p>
      </dsp:txBody>
      <dsp:txXfrm>
        <a:off x="621502" y="1154996"/>
        <a:ext cx="5818087" cy="897805"/>
      </dsp:txXfrm>
    </dsp:sp>
    <dsp:sp modelId="{71D9FCDE-5D46-473A-8D00-86F1CAD89902}">
      <dsp:nvSpPr>
        <dsp:cNvPr id="0" name=""/>
        <dsp:cNvSpPr/>
      </dsp:nvSpPr>
      <dsp:spPr>
        <a:xfrm>
          <a:off x="1178281" y="2254128"/>
          <a:ext cx="7087407" cy="953669"/>
        </a:xfrm>
        <a:prstGeom prst="roundRect">
          <a:avLst>
            <a:gd name="adj" fmla="val 1000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latin typeface="Calibri"/>
            </a:rPr>
            <a:t>Upon verified scores being released, you will receive a score of '0'</a:t>
          </a:r>
          <a:endParaRPr lang="en-GB" sz="1700" kern="1200"/>
        </a:p>
        <a:p>
          <a:pPr marL="114300" lvl="1" indent="-114300" algn="l" defTabSz="577850" rtl="0">
            <a:lnSpc>
              <a:spcPct val="90000"/>
            </a:lnSpc>
            <a:spcBef>
              <a:spcPct val="0"/>
            </a:spcBef>
            <a:spcAft>
              <a:spcPct val="15000"/>
            </a:spcAft>
            <a:buChar char="•"/>
          </a:pPr>
          <a:r>
            <a:rPr lang="en-GB" sz="1300" kern="1200">
              <a:latin typeface="Calibri"/>
            </a:rPr>
            <a:t>Do not be alarmed, this is the expectation</a:t>
          </a:r>
          <a:endParaRPr lang="en-GB" sz="1300" kern="1200"/>
        </a:p>
      </dsp:txBody>
      <dsp:txXfrm>
        <a:off x="1206213" y="2282060"/>
        <a:ext cx="5826946" cy="897805"/>
      </dsp:txXfrm>
    </dsp:sp>
    <dsp:sp modelId="{1D08BED8-01C0-41E3-8876-C8469588C21F}">
      <dsp:nvSpPr>
        <dsp:cNvPr id="0" name=""/>
        <dsp:cNvSpPr/>
      </dsp:nvSpPr>
      <dsp:spPr>
        <a:xfrm>
          <a:off x="1771851" y="3381193"/>
          <a:ext cx="7087407" cy="953669"/>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latin typeface="Calibri"/>
            </a:rPr>
            <a:t>Read the Appeals guidance when published and submit a Stage 1 appeal for your evidence to be reviewed. </a:t>
          </a:r>
        </a:p>
        <a:p>
          <a:pPr marL="114300" lvl="1" indent="-114300" algn="l" defTabSz="577850" rtl="0">
            <a:lnSpc>
              <a:spcPct val="90000"/>
            </a:lnSpc>
            <a:spcBef>
              <a:spcPct val="0"/>
            </a:spcBef>
            <a:spcAft>
              <a:spcPct val="15000"/>
            </a:spcAft>
            <a:buChar char="•"/>
          </a:pPr>
          <a:r>
            <a:rPr lang="en-GB" sz="1300" kern="1200"/>
            <a:t>If accepted, you will be awarded the appropriate number of points.</a:t>
          </a:r>
        </a:p>
      </dsp:txBody>
      <dsp:txXfrm>
        <a:off x="1799783" y="3409125"/>
        <a:ext cx="5818087" cy="897805"/>
      </dsp:txXfrm>
    </dsp:sp>
    <dsp:sp modelId="{C9EDEDA4-DBFB-44FA-8388-93CB24539676}">
      <dsp:nvSpPr>
        <dsp:cNvPr id="0" name=""/>
        <dsp:cNvSpPr/>
      </dsp:nvSpPr>
      <dsp:spPr>
        <a:xfrm>
          <a:off x="6467521" y="730424"/>
          <a:ext cx="619885" cy="6198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6606995" y="730424"/>
        <a:ext cx="340937" cy="466463"/>
      </dsp:txXfrm>
    </dsp:sp>
    <dsp:sp modelId="{B7AA45C8-E1D1-4142-92CA-E8CD1E018337}">
      <dsp:nvSpPr>
        <dsp:cNvPr id="0" name=""/>
        <dsp:cNvSpPr/>
      </dsp:nvSpPr>
      <dsp:spPr>
        <a:xfrm>
          <a:off x="7061092" y="1857488"/>
          <a:ext cx="619885" cy="6198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7200566" y="1857488"/>
        <a:ext cx="340937" cy="466463"/>
      </dsp:txXfrm>
    </dsp:sp>
    <dsp:sp modelId="{F1F20D42-513E-4048-96F3-6695F641DFCD}">
      <dsp:nvSpPr>
        <dsp:cNvPr id="0" name=""/>
        <dsp:cNvSpPr/>
      </dsp:nvSpPr>
      <dsp:spPr>
        <a:xfrm>
          <a:off x="7645803" y="2984553"/>
          <a:ext cx="619885" cy="6198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7785277" y="2984553"/>
        <a:ext cx="340937" cy="466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C33C-EAB7-4F05-82AD-9F45432ADED1}">
      <dsp:nvSpPr>
        <dsp:cNvPr id="0" name=""/>
        <dsp:cNvSpPr/>
      </dsp:nvSpPr>
      <dsp:spPr>
        <a:xfrm>
          <a:off x="0" y="4568844"/>
          <a:ext cx="8087756" cy="9995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GB" sz="1900" kern="1200"/>
            <a:t>Group Matching and Match to Programme</a:t>
          </a:r>
          <a:r>
            <a:rPr lang="en-GB" sz="1900" kern="1200">
              <a:latin typeface="Calibri"/>
            </a:rPr>
            <a:t> (inc PFF)</a:t>
          </a:r>
          <a:endParaRPr lang="en-GB" sz="1900" kern="1200"/>
        </a:p>
      </dsp:txBody>
      <dsp:txXfrm>
        <a:off x="0" y="4568844"/>
        <a:ext cx="8087756" cy="539757"/>
      </dsp:txXfrm>
    </dsp:sp>
    <dsp:sp modelId="{366FF003-FA37-46E7-84E0-A6B11F2262F8}">
      <dsp:nvSpPr>
        <dsp:cNvPr id="0" name=""/>
        <dsp:cNvSpPr/>
      </dsp:nvSpPr>
      <dsp:spPr>
        <a:xfrm>
          <a:off x="0" y="5088611"/>
          <a:ext cx="8087756" cy="4597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rgbClr val="003087"/>
              </a:solidFill>
            </a:rPr>
            <a:t>One Stage and Two Stage</a:t>
          </a:r>
        </a:p>
      </dsp:txBody>
      <dsp:txXfrm>
        <a:off x="0" y="5088611"/>
        <a:ext cx="8087756" cy="459793"/>
      </dsp:txXfrm>
    </dsp:sp>
    <dsp:sp modelId="{BCFFDDA9-FF93-4814-AF20-2D74053CBBEA}">
      <dsp:nvSpPr>
        <dsp:cNvPr id="0" name=""/>
        <dsp:cNvSpPr/>
      </dsp:nvSpPr>
      <dsp:spPr>
        <a:xfrm rot="10800000">
          <a:off x="0" y="3046527"/>
          <a:ext cx="8087756" cy="153731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t>FP Allocation</a:t>
          </a:r>
          <a:endParaRPr lang="en-GB" sz="1900" kern="1200"/>
        </a:p>
      </dsp:txBody>
      <dsp:txXfrm rot="-10800000">
        <a:off x="0" y="3046527"/>
        <a:ext cx="8087756" cy="539595"/>
      </dsp:txXfrm>
    </dsp:sp>
    <dsp:sp modelId="{C1F295C2-1BB6-4CAD-9F70-9A08D9A48D46}">
      <dsp:nvSpPr>
        <dsp:cNvPr id="0" name=""/>
        <dsp:cNvSpPr/>
      </dsp:nvSpPr>
      <dsp:spPr>
        <a:xfrm>
          <a:off x="0" y="3586123"/>
          <a:ext cx="4043878" cy="4596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rgbClr val="003087"/>
              </a:solidFill>
            </a:rPr>
            <a:t>You are allocated. (nothing to accept/decline)</a:t>
          </a:r>
          <a:endParaRPr lang="en-GB" sz="1500" kern="1200"/>
        </a:p>
      </dsp:txBody>
      <dsp:txXfrm>
        <a:off x="0" y="3586123"/>
        <a:ext cx="4043878" cy="459655"/>
      </dsp:txXfrm>
    </dsp:sp>
    <dsp:sp modelId="{703AD605-5368-4CB6-88A5-F6FA085C392E}">
      <dsp:nvSpPr>
        <dsp:cNvPr id="0" name=""/>
        <dsp:cNvSpPr/>
      </dsp:nvSpPr>
      <dsp:spPr>
        <a:xfrm>
          <a:off x="4043878" y="3586123"/>
          <a:ext cx="4043878" cy="4596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GB" sz="1500" kern="1200">
              <a:solidFill>
                <a:srgbClr val="003087"/>
              </a:solidFill>
            </a:rPr>
            <a:t>If you have accepted an SFP/FPP offer, you will not be included in the FP allocation process.</a:t>
          </a:r>
          <a:r>
            <a:rPr lang="en-GB" sz="1500" kern="1200">
              <a:latin typeface="Calibri"/>
            </a:rPr>
            <a:t> </a:t>
          </a:r>
          <a:endParaRPr lang="en-GB" sz="1500" kern="1200"/>
        </a:p>
      </dsp:txBody>
      <dsp:txXfrm>
        <a:off x="4043878" y="3586123"/>
        <a:ext cx="4043878" cy="459655"/>
      </dsp:txXfrm>
    </dsp:sp>
    <dsp:sp modelId="{6ADA861F-3214-43B9-A2FF-D25D00A15750}">
      <dsp:nvSpPr>
        <dsp:cNvPr id="0" name=""/>
        <dsp:cNvSpPr/>
      </dsp:nvSpPr>
      <dsp:spPr>
        <a:xfrm rot="10800000">
          <a:off x="0" y="1524210"/>
          <a:ext cx="8087756" cy="153731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a:rPr>
            <a:t>Foundation Priority</a:t>
          </a:r>
          <a:r>
            <a:rPr lang="en-US" sz="1900" kern="1200"/>
            <a:t> Programme </a:t>
          </a:r>
          <a:r>
            <a:rPr lang="en-US" sz="1900" kern="1200">
              <a:latin typeface="Calibri"/>
            </a:rPr>
            <a:t>(FPP) Offers</a:t>
          </a:r>
          <a:endParaRPr lang="en-GB" sz="1900" kern="1200"/>
        </a:p>
      </dsp:txBody>
      <dsp:txXfrm rot="-10800000">
        <a:off x="0" y="1524210"/>
        <a:ext cx="8087756" cy="539595"/>
      </dsp:txXfrm>
    </dsp:sp>
    <dsp:sp modelId="{BAC8B26D-1BF4-43A5-8F0E-6DB5A177A4A2}">
      <dsp:nvSpPr>
        <dsp:cNvPr id="0" name=""/>
        <dsp:cNvSpPr/>
      </dsp:nvSpPr>
      <dsp:spPr>
        <a:xfrm>
          <a:off x="0" y="2063806"/>
          <a:ext cx="8087756" cy="4596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GB" sz="1500" kern="1200">
              <a:solidFill>
                <a:srgbClr val="003087"/>
              </a:solidFill>
            </a:rPr>
            <a:t>Accept/decline offer. If you accept and later decline, you will be withdrawn from all further allocations, including FP.</a:t>
          </a:r>
          <a:r>
            <a:rPr lang="en-GB" sz="1500" kern="1200">
              <a:latin typeface="Calibri"/>
            </a:rPr>
            <a:t> </a:t>
          </a:r>
          <a:endParaRPr lang="en-GB" sz="1500" kern="1200"/>
        </a:p>
      </dsp:txBody>
      <dsp:txXfrm>
        <a:off x="0" y="2063806"/>
        <a:ext cx="8087756" cy="459655"/>
      </dsp:txXfrm>
    </dsp:sp>
    <dsp:sp modelId="{BCF5C73A-29CE-4028-AEA2-6419E92B7662}">
      <dsp:nvSpPr>
        <dsp:cNvPr id="0" name=""/>
        <dsp:cNvSpPr/>
      </dsp:nvSpPr>
      <dsp:spPr>
        <a:xfrm rot="10800000">
          <a:off x="0" y="2"/>
          <a:ext cx="8087756" cy="153731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a:t>Special Foundation Programme (SFP) Offers</a:t>
          </a:r>
        </a:p>
      </dsp:txBody>
      <dsp:txXfrm rot="-10800000">
        <a:off x="0" y="2"/>
        <a:ext cx="8087756" cy="539595"/>
      </dsp:txXfrm>
    </dsp:sp>
    <dsp:sp modelId="{E920D1D5-CCF3-49B5-8773-437CBF2A8AB3}">
      <dsp:nvSpPr>
        <dsp:cNvPr id="0" name=""/>
        <dsp:cNvSpPr/>
      </dsp:nvSpPr>
      <dsp:spPr>
        <a:xfrm>
          <a:off x="0" y="541489"/>
          <a:ext cx="8087756" cy="4596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GB" sz="1500" kern="1200">
              <a:solidFill>
                <a:srgbClr val="003087"/>
              </a:solidFill>
            </a:rPr>
            <a:t>Accept/decline offer. If you accept and later decline, you will be withdrawn from all further allocations, including FP.</a:t>
          </a:r>
          <a:r>
            <a:rPr lang="en-GB" sz="1500" kern="1200">
              <a:latin typeface="Calibri"/>
            </a:rPr>
            <a:t> </a:t>
          </a:r>
          <a:endParaRPr lang="en-GB" sz="1500" kern="1200"/>
        </a:p>
      </dsp:txBody>
      <dsp:txXfrm>
        <a:off x="0" y="541489"/>
        <a:ext cx="8087756" cy="4596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C8BBE-0357-462E-B544-E7DF8652EE80}" type="datetimeFigureOut">
              <a:rPr lang="en-GB" smtClean="0"/>
              <a:t>16/04/2024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C3E88-6A80-45D2-B961-7A4962536F34}" type="slidenum">
              <a:rPr lang="en-GB" smtClean="0"/>
              <a:t>‹#›</a:t>
            </a:fld>
            <a:endParaRPr lang="en-GB"/>
          </a:p>
        </p:txBody>
      </p:sp>
    </p:spTree>
    <p:extLst>
      <p:ext uri="{BB962C8B-B14F-4D97-AF65-F5344CB8AC3E}">
        <p14:creationId xmlns:p14="http://schemas.microsoft.com/office/powerpoint/2010/main" val="160237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1</a:t>
            </a:fld>
            <a:endParaRPr lang="en-GB"/>
          </a:p>
        </p:txBody>
      </p:sp>
    </p:spTree>
    <p:extLst>
      <p:ext uri="{BB962C8B-B14F-4D97-AF65-F5344CB8AC3E}">
        <p14:creationId xmlns:p14="http://schemas.microsoft.com/office/powerpoint/2010/main" val="381221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C3E88-6A80-45D2-B961-7A4962536F34}" type="slidenum">
              <a:rPr lang="en-GB" smtClean="0"/>
              <a:t>12</a:t>
            </a:fld>
            <a:endParaRPr lang="en-GB"/>
          </a:p>
        </p:txBody>
      </p:sp>
    </p:spTree>
    <p:extLst>
      <p:ext uri="{BB962C8B-B14F-4D97-AF65-F5344CB8AC3E}">
        <p14:creationId xmlns:p14="http://schemas.microsoft.com/office/powerpoint/2010/main" val="314736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C3E88-6A80-45D2-B961-7A4962536F34}" type="slidenum">
              <a:rPr lang="en-GB" smtClean="0"/>
              <a:t>13</a:t>
            </a:fld>
            <a:endParaRPr lang="en-GB"/>
          </a:p>
        </p:txBody>
      </p:sp>
    </p:spTree>
    <p:extLst>
      <p:ext uri="{BB962C8B-B14F-4D97-AF65-F5344CB8AC3E}">
        <p14:creationId xmlns:p14="http://schemas.microsoft.com/office/powerpoint/2010/main" val="233796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14</a:t>
            </a:fld>
            <a:endParaRPr lang="en-GB"/>
          </a:p>
        </p:txBody>
      </p:sp>
    </p:spTree>
    <p:extLst>
      <p:ext uri="{BB962C8B-B14F-4D97-AF65-F5344CB8AC3E}">
        <p14:creationId xmlns:p14="http://schemas.microsoft.com/office/powerpoint/2010/main" val="367094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813979-235C-4E21-A030-726A16730457}" type="slidenum">
              <a:rPr lang="en-GB" smtClean="0"/>
              <a:t>20</a:t>
            </a:fld>
            <a:endParaRPr lang="en-GB"/>
          </a:p>
        </p:txBody>
      </p:sp>
    </p:spTree>
    <p:extLst>
      <p:ext uri="{BB962C8B-B14F-4D97-AF65-F5344CB8AC3E}">
        <p14:creationId xmlns:p14="http://schemas.microsoft.com/office/powerpoint/2010/main" val="109784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22</a:t>
            </a:fld>
            <a:endParaRPr lang="en-GB"/>
          </a:p>
        </p:txBody>
      </p:sp>
    </p:spTree>
    <p:extLst>
      <p:ext uri="{BB962C8B-B14F-4D97-AF65-F5344CB8AC3E}">
        <p14:creationId xmlns:p14="http://schemas.microsoft.com/office/powerpoint/2010/main" val="24064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C3E88-6A80-45D2-B961-7A4962536F34}" type="slidenum">
              <a:rPr lang="en-GB" smtClean="0"/>
              <a:t>23</a:t>
            </a:fld>
            <a:endParaRPr lang="en-GB"/>
          </a:p>
        </p:txBody>
      </p:sp>
    </p:spTree>
    <p:extLst>
      <p:ext uri="{BB962C8B-B14F-4D97-AF65-F5344CB8AC3E}">
        <p14:creationId xmlns:p14="http://schemas.microsoft.com/office/powerpoint/2010/main" val="235472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C3E88-6A80-45D2-B961-7A4962536F34}" type="slidenum">
              <a:rPr lang="en-GB" smtClean="0"/>
              <a:t>24</a:t>
            </a:fld>
            <a:endParaRPr lang="en-GB"/>
          </a:p>
        </p:txBody>
      </p:sp>
    </p:spTree>
    <p:extLst>
      <p:ext uri="{BB962C8B-B14F-4D97-AF65-F5344CB8AC3E}">
        <p14:creationId xmlns:p14="http://schemas.microsoft.com/office/powerpoint/2010/main" val="1016969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25</a:t>
            </a:fld>
            <a:endParaRPr lang="en-GB"/>
          </a:p>
        </p:txBody>
      </p:sp>
    </p:spTree>
    <p:extLst>
      <p:ext uri="{BB962C8B-B14F-4D97-AF65-F5344CB8AC3E}">
        <p14:creationId xmlns:p14="http://schemas.microsoft.com/office/powerpoint/2010/main" val="149766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26</a:t>
            </a:fld>
            <a:endParaRPr lang="en-GB"/>
          </a:p>
        </p:txBody>
      </p:sp>
    </p:spTree>
    <p:extLst>
      <p:ext uri="{BB962C8B-B14F-4D97-AF65-F5344CB8AC3E}">
        <p14:creationId xmlns:p14="http://schemas.microsoft.com/office/powerpoint/2010/main" val="261724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6C3E88-6A80-45D2-B961-7A4962536F34}" type="slidenum">
              <a:rPr lang="en-GB" smtClean="0"/>
              <a:t>2</a:t>
            </a:fld>
            <a:endParaRPr lang="en-GB"/>
          </a:p>
        </p:txBody>
      </p:sp>
    </p:spTree>
    <p:extLst>
      <p:ext uri="{BB962C8B-B14F-4D97-AF65-F5344CB8AC3E}">
        <p14:creationId xmlns:p14="http://schemas.microsoft.com/office/powerpoint/2010/main" val="880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C3E88-6A80-45D2-B961-7A4962536F34}" type="slidenum">
              <a:rPr lang="en-GB" smtClean="0"/>
              <a:t>3</a:t>
            </a:fld>
            <a:endParaRPr lang="en-GB"/>
          </a:p>
        </p:txBody>
      </p:sp>
    </p:spTree>
    <p:extLst>
      <p:ext uri="{BB962C8B-B14F-4D97-AF65-F5344CB8AC3E}">
        <p14:creationId xmlns:p14="http://schemas.microsoft.com/office/powerpoint/2010/main" val="117780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813979-235C-4E21-A030-726A16730457}" type="slidenum">
              <a:rPr lang="en-GB" smtClean="0"/>
              <a:t>4</a:t>
            </a:fld>
            <a:endParaRPr lang="en-GB"/>
          </a:p>
        </p:txBody>
      </p:sp>
    </p:spTree>
    <p:extLst>
      <p:ext uri="{BB962C8B-B14F-4D97-AF65-F5344CB8AC3E}">
        <p14:creationId xmlns:p14="http://schemas.microsoft.com/office/powerpoint/2010/main" val="37639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6C3E88-6A80-45D2-B961-7A4962536F34}" type="slidenum">
              <a:rPr lang="en-GB" smtClean="0"/>
              <a:t>6</a:t>
            </a:fld>
            <a:endParaRPr lang="en-GB"/>
          </a:p>
        </p:txBody>
      </p:sp>
    </p:spTree>
    <p:extLst>
      <p:ext uri="{BB962C8B-B14F-4D97-AF65-F5344CB8AC3E}">
        <p14:creationId xmlns:p14="http://schemas.microsoft.com/office/powerpoint/2010/main" val="278925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7</a:t>
            </a:fld>
            <a:endParaRPr lang="en-GB"/>
          </a:p>
        </p:txBody>
      </p:sp>
    </p:spTree>
    <p:extLst>
      <p:ext uri="{BB962C8B-B14F-4D97-AF65-F5344CB8AC3E}">
        <p14:creationId xmlns:p14="http://schemas.microsoft.com/office/powerpoint/2010/main" val="12768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8</a:t>
            </a:fld>
            <a:endParaRPr lang="en-GB"/>
          </a:p>
        </p:txBody>
      </p:sp>
    </p:spTree>
    <p:extLst>
      <p:ext uri="{BB962C8B-B14F-4D97-AF65-F5344CB8AC3E}">
        <p14:creationId xmlns:p14="http://schemas.microsoft.com/office/powerpoint/2010/main" val="51913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9</a:t>
            </a:fld>
            <a:endParaRPr lang="en-GB"/>
          </a:p>
        </p:txBody>
      </p:sp>
    </p:spTree>
    <p:extLst>
      <p:ext uri="{BB962C8B-B14F-4D97-AF65-F5344CB8AC3E}">
        <p14:creationId xmlns:p14="http://schemas.microsoft.com/office/powerpoint/2010/main" val="239126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D72877-C8FA-4DE4-870E-6D1326360E5C}" type="slidenum">
              <a:rPr lang="en-GB" smtClean="0"/>
              <a:t>10</a:t>
            </a:fld>
            <a:endParaRPr lang="en-GB"/>
          </a:p>
        </p:txBody>
      </p:sp>
    </p:spTree>
    <p:extLst>
      <p:ext uri="{BB962C8B-B14F-4D97-AF65-F5344CB8AC3E}">
        <p14:creationId xmlns:p14="http://schemas.microsoft.com/office/powerpoint/2010/main" val="372664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FFD283-C5FF-4326-AC89-708B3C014057}"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395663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FD283-C5FF-4326-AC89-708B3C014057}"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138282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FD283-C5FF-4326-AC89-708B3C014057}"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91900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4320-3113-4BC4-8681-7A856F3C3E3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C57B23B-A1E1-4B3C-B46D-3BA9C64BDF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409B54-6AC0-4728-A9CE-20100E8E301C}"/>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5" name="Footer Placeholder 4">
            <a:extLst>
              <a:ext uri="{FF2B5EF4-FFF2-40B4-BE49-F238E27FC236}">
                <a16:creationId xmlns:a16="http://schemas.microsoft.com/office/drawing/2014/main" id="{0BC38142-494B-49DE-83AC-B4E236AF9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40040-E03A-43DB-AA53-B727004F7CAC}"/>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9393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4320-3113-4BC4-8681-7A856F3C3E3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C57B23B-A1E1-4B3C-B46D-3BA9C64BDF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409B54-6AC0-4728-A9CE-20100E8E301C}"/>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5" name="Footer Placeholder 4">
            <a:extLst>
              <a:ext uri="{FF2B5EF4-FFF2-40B4-BE49-F238E27FC236}">
                <a16:creationId xmlns:a16="http://schemas.microsoft.com/office/drawing/2014/main" id="{0BC38142-494B-49DE-83AC-B4E236AF98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40040-E03A-43DB-AA53-B727004F7CAC}"/>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9393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C72B-5CA3-468C-A545-B88C8231C2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CB70E8-3FDF-41AB-BDA3-A78AAF1A48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9AB5D-5ED2-48C7-AD6C-0E3C79E0399F}"/>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5" name="Footer Placeholder 4">
            <a:extLst>
              <a:ext uri="{FF2B5EF4-FFF2-40B4-BE49-F238E27FC236}">
                <a16:creationId xmlns:a16="http://schemas.microsoft.com/office/drawing/2014/main" id="{6C468122-B84D-4F40-BD63-9E337E6FA0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772AEA-5398-4DDE-AACE-0530A1154186}"/>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382749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CFD0-6B92-4D67-AE81-EE0935E2E33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8B2018-2E45-4CAD-979F-139634E47F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72B784-1212-4EF0-8C6B-6BBCEB397CA8}"/>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5" name="Footer Placeholder 4">
            <a:extLst>
              <a:ext uri="{FF2B5EF4-FFF2-40B4-BE49-F238E27FC236}">
                <a16:creationId xmlns:a16="http://schemas.microsoft.com/office/drawing/2014/main" id="{43A69C8F-A2B0-4BD0-AAC8-39CCCE01D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0A40B-0B56-482F-B48C-B1457A3C02CC}"/>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834886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2E23-1BD3-42B2-A79F-D1BB03C7E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2284AB-2617-4463-84DE-EA9CD7085DB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41D0A0-0E40-46D3-AFA7-822D9FF6374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975718-1D24-4F55-9627-60444C14094C}"/>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6" name="Footer Placeholder 5">
            <a:extLst>
              <a:ext uri="{FF2B5EF4-FFF2-40B4-BE49-F238E27FC236}">
                <a16:creationId xmlns:a16="http://schemas.microsoft.com/office/drawing/2014/main" id="{C345F539-A27A-4D02-A9B9-D381DF3B94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4A7BC0-DFB1-4354-B914-C3C4266E80C5}"/>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22657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6B59-5966-4553-A149-206750384E4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208D5F-04B7-4C51-B23D-ACC29E05851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5B834-A11B-438A-B96F-11F3E470E78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D24E58-CDF2-477F-AA8E-0545CFC39A3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CEB33-1671-4B86-8C14-242278CB3C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C30A04-FA29-4FB1-8636-D6207D4DE106}"/>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8" name="Footer Placeholder 7">
            <a:extLst>
              <a:ext uri="{FF2B5EF4-FFF2-40B4-BE49-F238E27FC236}">
                <a16:creationId xmlns:a16="http://schemas.microsoft.com/office/drawing/2014/main" id="{9255D188-C06A-41E9-94EE-F0E9408519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F5ADE8-F07D-4BD5-93BB-6D7710F85941}"/>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354893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79E4-3926-48C2-8F08-6AF1D4FA1E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4D0ED8-D501-4BE7-B3DD-7B8DA8081441}"/>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4" name="Footer Placeholder 3">
            <a:extLst>
              <a:ext uri="{FF2B5EF4-FFF2-40B4-BE49-F238E27FC236}">
                <a16:creationId xmlns:a16="http://schemas.microsoft.com/office/drawing/2014/main" id="{C8824500-8A0C-49B3-92D9-AA9F3CB3F3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B5C801-4004-4D42-B959-459BDB745401}"/>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123400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898F2-05A0-4B82-8C53-468ADEB4B24A}"/>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3" name="Footer Placeholder 2">
            <a:extLst>
              <a:ext uri="{FF2B5EF4-FFF2-40B4-BE49-F238E27FC236}">
                <a16:creationId xmlns:a16="http://schemas.microsoft.com/office/drawing/2014/main" id="{98E52EEE-10B2-485E-9A8F-D00A753F33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9EA7A9-B98A-4ED8-920C-58FA3F2D492E}"/>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393344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FD283-C5FF-4326-AC89-708B3C014057}"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329818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6570-574E-459F-B0A5-722C6C9EAE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27A2CA-DD93-4F07-A5BC-BCC70812A9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ADC9A6-FD44-4850-9E34-82FA83DBF3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0F42CEFC-1F46-4759-9E47-E31E3C6CD0D1}"/>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6" name="Footer Placeholder 5">
            <a:extLst>
              <a:ext uri="{FF2B5EF4-FFF2-40B4-BE49-F238E27FC236}">
                <a16:creationId xmlns:a16="http://schemas.microsoft.com/office/drawing/2014/main" id="{0145389F-01E0-40D6-A44A-E59AD4E66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D87C8-B175-4C0D-A66F-59BBF15B6CC6}"/>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1879153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E239-F387-4DEB-A115-ABEFAB36FA6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9AFD9A-97D5-4318-811E-911EDEAE46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7AAB4F2-8D36-454E-AFA3-68203DD507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5D294575-360E-46F6-86D0-C56074684ABB}"/>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6" name="Footer Placeholder 5">
            <a:extLst>
              <a:ext uri="{FF2B5EF4-FFF2-40B4-BE49-F238E27FC236}">
                <a16:creationId xmlns:a16="http://schemas.microsoft.com/office/drawing/2014/main" id="{A7E98DFC-E6C9-4219-83E3-C9D26DCC42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3381ED-8702-4500-886A-D28AFA99598E}"/>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2492317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EA11-3EB4-4C40-B723-F41E183F8C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24A7A2-5451-4A52-BBC2-22B444C69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ABE21-41A8-4E90-868E-F1E046AE6AF7}"/>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5" name="Footer Placeholder 4">
            <a:extLst>
              <a:ext uri="{FF2B5EF4-FFF2-40B4-BE49-F238E27FC236}">
                <a16:creationId xmlns:a16="http://schemas.microsoft.com/office/drawing/2014/main" id="{BB619296-EE71-45EF-865B-11E3AD8DBE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86B42-44F3-4C33-99B4-2C8E8E4D0233}"/>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63696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20884-4FDC-43F0-A9EF-3263541F77E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019A27-68BB-4D18-996C-EEA955F72A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016C04-05F4-4563-B5E7-48DCA82CBD87}"/>
              </a:ext>
            </a:extLst>
          </p:cNvPr>
          <p:cNvSpPr>
            <a:spLocks noGrp="1"/>
          </p:cNvSpPr>
          <p:nvPr>
            <p:ph type="dt" sz="half" idx="10"/>
          </p:nvPr>
        </p:nvSpPr>
        <p:spPr/>
        <p:txBody>
          <a:bodyPr/>
          <a:lstStyle/>
          <a:p>
            <a:fld id="{6E34AAE0-0706-4068-B621-92B4348FF74F}" type="datetimeFigureOut">
              <a:rPr lang="en-GB" smtClean="0"/>
              <a:t>16/04/2024</a:t>
            </a:fld>
            <a:endParaRPr lang="en-GB"/>
          </a:p>
        </p:txBody>
      </p:sp>
      <p:sp>
        <p:nvSpPr>
          <p:cNvPr id="5" name="Footer Placeholder 4">
            <a:extLst>
              <a:ext uri="{FF2B5EF4-FFF2-40B4-BE49-F238E27FC236}">
                <a16:creationId xmlns:a16="http://schemas.microsoft.com/office/drawing/2014/main" id="{0278902F-15E0-48F4-A49B-329D508C9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6BC0A2-863B-450D-A445-A6D21F6932E3}"/>
              </a:ext>
            </a:extLst>
          </p:cNvPr>
          <p:cNvSpPr>
            <a:spLocks noGrp="1"/>
          </p:cNvSpPr>
          <p:nvPr>
            <p:ph type="sldNum" sz="quarter" idx="12"/>
          </p:nvPr>
        </p:nvSpPr>
        <p:spPr/>
        <p:txBody>
          <a:bodyPr/>
          <a:lstStyle/>
          <a:p>
            <a:fld id="{C827098F-4F17-418C-B81F-49E47485B9AB}" type="slidenum">
              <a:rPr lang="en-GB" smtClean="0"/>
              <a:t>‹#›</a:t>
            </a:fld>
            <a:endParaRPr lang="en-GB"/>
          </a:p>
        </p:txBody>
      </p:sp>
    </p:spTree>
    <p:extLst>
      <p:ext uri="{BB962C8B-B14F-4D97-AF65-F5344CB8AC3E}">
        <p14:creationId xmlns:p14="http://schemas.microsoft.com/office/powerpoint/2010/main" val="426610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FFD283-C5FF-4326-AC89-708B3C014057}"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23878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FFD283-C5FF-4326-AC89-708B3C014057}"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181525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FFD283-C5FF-4326-AC89-708B3C014057}" type="datetimeFigureOut">
              <a:rPr lang="en-GB" smtClean="0"/>
              <a:t>16/04/2024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32412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FFD283-C5FF-4326-AC89-708B3C014057}" type="datetimeFigureOut">
              <a:rPr lang="en-GB" smtClean="0"/>
              <a:t>16/04/2024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55918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FD283-C5FF-4326-AC89-708B3C014057}" type="datetimeFigureOut">
              <a:rPr lang="en-GB" smtClean="0"/>
              <a:t>16/04/2024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313334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FFD283-C5FF-4326-AC89-708B3C014057}"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40119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FFD283-C5FF-4326-AC89-708B3C014057}"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C6EB6-F6B8-4A53-A146-EFA20A712610}" type="slidenum">
              <a:rPr lang="en-GB" smtClean="0"/>
              <a:t>‹#›</a:t>
            </a:fld>
            <a:endParaRPr lang="en-GB"/>
          </a:p>
        </p:txBody>
      </p:sp>
    </p:spTree>
    <p:extLst>
      <p:ext uri="{BB962C8B-B14F-4D97-AF65-F5344CB8AC3E}">
        <p14:creationId xmlns:p14="http://schemas.microsoft.com/office/powerpoint/2010/main" val="259372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FD283-C5FF-4326-AC89-708B3C014057}" type="datetimeFigureOut">
              <a:rPr lang="en-GB" smtClean="0"/>
              <a:t>16/04/2024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C6EB6-F6B8-4A53-A146-EFA20A712610}" type="slidenum">
              <a:rPr lang="en-GB" smtClean="0"/>
              <a:t>‹#›</a:t>
            </a:fld>
            <a:endParaRPr lang="en-GB"/>
          </a:p>
        </p:txBody>
      </p:sp>
    </p:spTree>
    <p:extLst>
      <p:ext uri="{BB962C8B-B14F-4D97-AF65-F5344CB8AC3E}">
        <p14:creationId xmlns:p14="http://schemas.microsoft.com/office/powerpoint/2010/main" val="193027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ADE70-B9C7-4711-BF6C-896FF15AC3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253EAA-6D60-4782-A5D2-2303F1A57B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09911-1206-462F-9A47-7390313566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34AAE0-0706-4068-B621-92B4348FF74F}" type="datetimeFigureOut">
              <a:rPr lang="en-GB" smtClean="0"/>
              <a:t>16/04/2024</a:t>
            </a:fld>
            <a:endParaRPr lang="en-GB"/>
          </a:p>
        </p:txBody>
      </p:sp>
      <p:sp>
        <p:nvSpPr>
          <p:cNvPr id="5" name="Footer Placeholder 4">
            <a:extLst>
              <a:ext uri="{FF2B5EF4-FFF2-40B4-BE49-F238E27FC236}">
                <a16:creationId xmlns:a16="http://schemas.microsoft.com/office/drawing/2014/main" id="{6634C1BF-288A-471F-A2F7-FBEFFD88158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9F658-7AE8-4AE0-8D68-E28A8786D5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27098F-4F17-418C-B81F-49E47485B9AB}" type="slidenum">
              <a:rPr lang="en-GB" smtClean="0"/>
              <a:t>‹#›</a:t>
            </a:fld>
            <a:endParaRPr lang="en-GB"/>
          </a:p>
        </p:txBody>
      </p:sp>
    </p:spTree>
    <p:extLst>
      <p:ext uri="{BB962C8B-B14F-4D97-AF65-F5344CB8AC3E}">
        <p14:creationId xmlns:p14="http://schemas.microsoft.com/office/powerpoint/2010/main" val="1456556669"/>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gmc-uk.org/doctors/registration_applications/23567.as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Sponsorship@hee.nhs.uk" TargetMode="Externa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s://www.gov.uk/government/news/graduate-route-to-open-to-international-students-on-1-july-2021" TargetMode="External"/><Relationship Id="rId4" Type="http://schemas.openxmlformats.org/officeDocument/2006/relationships/hyperlink" Target="https://www.gov.uk/government/organisations/uk-visas-and-immigr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4.jpe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foundationprogramme.nhs.uk/oriel-faqs/"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8" Type="http://schemas.openxmlformats.org/officeDocument/2006/relationships/hyperlink" Target="https://www.healthcareers.nhs.uk/explore-roles/doctors/foundation-training/how-succeed-foundation-training" TargetMode="External"/><Relationship Id="rId3" Type="http://schemas.openxmlformats.org/officeDocument/2006/relationships/diagramLayout" Target="../diagrams/layout11.xml"/><Relationship Id="rId7" Type="http://schemas.openxmlformats.org/officeDocument/2006/relationships/hyperlink" Target="https://www.gmc-uk.org/education/reports-and-reviews/progression-reports/foundation-year-1-preparedness" TargetMode="Externa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foundationprogramme.nhs.uk/programmes/2-year-foundation-programme/" TargetMode="External"/><Relationship Id="rId11"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gov.uk/government/publications/identity-proofing-and-verification-of-an-individual/how-to-prove-and-verify-someones-identity#streng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7" y="4509120"/>
            <a:ext cx="7772400" cy="1397050"/>
          </a:xfrm>
        </p:spPr>
        <p:txBody>
          <a:bodyPr>
            <a:normAutofit fontScale="90000"/>
          </a:bodyPr>
          <a:lstStyle/>
          <a:p>
            <a:r>
              <a:rPr lang="en-GB">
                <a:solidFill>
                  <a:srgbClr val="003087"/>
                </a:solidFill>
                <a:latin typeface="Arial" panose="020B0604020202020204" pitchFamily="34" charset="0"/>
                <a:cs typeface="Arial" panose="020B0604020202020204" pitchFamily="34" charset="0"/>
              </a:rPr>
              <a:t>Foundation Recruitment Overview</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1" y="6172510"/>
            <a:ext cx="1489920" cy="6812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4" cstate="print">
            <a:extLst>
              <a:ext uri="{28A0092B-C50C-407E-A947-70E740481C1C}">
                <a14:useLocalDpi xmlns:a14="http://schemas.microsoft.com/office/drawing/2010/main"/>
              </a:ext>
            </a:extLst>
          </a:blip>
          <a:stretch>
            <a:fillRect/>
          </a:stretch>
        </p:blipFill>
        <p:spPr>
          <a:xfrm rot="10800000">
            <a:off x="810598" y="1136342"/>
            <a:ext cx="2802614" cy="3254744"/>
          </a:xfrm>
          <a:prstGeom prst="rect">
            <a:avLst/>
          </a:prstGeom>
          <a:extLst>
            <a:ext uri="{FAA26D3D-D897-4be2-8F04-BA451C77F1D7}">
              <ma14:placeholderFlag xmlns=""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a:ext>
          </a:extLst>
        </p:spPr>
      </p:pic>
      <p:sp>
        <p:nvSpPr>
          <p:cNvPr id="10" name="Rounded Rectangle 9"/>
          <p:cNvSpPr/>
          <p:nvPr/>
        </p:nvSpPr>
        <p:spPr>
          <a:xfrm>
            <a:off x="1097856" y="1496339"/>
            <a:ext cx="2186881" cy="2495805"/>
          </a:xfrm>
          <a:prstGeom prst="roundRect">
            <a:avLst>
              <a:gd name="adj" fmla="val 10427"/>
            </a:avLst>
          </a:prstGeom>
          <a:blipFill rotWithShape="1">
            <a:blip r:embed="rId5"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Subtitle 2"/>
          <p:cNvSpPr>
            <a:spLocks noGrp="1"/>
          </p:cNvSpPr>
          <p:nvPr>
            <p:ph type="subTitle" idx="1"/>
          </p:nvPr>
        </p:nvSpPr>
        <p:spPr>
          <a:xfrm>
            <a:off x="881082" y="5904747"/>
            <a:ext cx="7776864" cy="432048"/>
          </a:xfrm>
        </p:spPr>
        <p:txBody>
          <a:bodyPr>
            <a:normAutofit/>
          </a:bodyPr>
          <a:lstStyle/>
          <a:p>
            <a:pPr algn="l"/>
            <a:r>
              <a:rPr lang="en-GB" sz="1800">
                <a:solidFill>
                  <a:srgbClr val="A3A0A0"/>
                </a:solidFill>
                <a:latin typeface="Arial" panose="020B0604020202020204" pitchFamily="34" charset="0"/>
                <a:cs typeface="Arial" panose="020B0604020202020204" pitchFamily="34" charset="0"/>
              </a:rPr>
              <a:t>foundationprogramme.nhs.uk  			twitter: @UKFPO	</a:t>
            </a:r>
          </a:p>
        </p:txBody>
      </p:sp>
      <p:sp>
        <p:nvSpPr>
          <p:cNvPr id="3" name="Rectangle 2">
            <a:extLst>
              <a:ext uri="{FF2B5EF4-FFF2-40B4-BE49-F238E27FC236}">
                <a16:creationId xmlns:a16="http://schemas.microsoft.com/office/drawing/2014/main" id="{56FAC711-D127-41BF-AA8E-D38ED3406C19}"/>
              </a:ext>
            </a:extLst>
          </p:cNvPr>
          <p:cNvSpPr/>
          <p:nvPr/>
        </p:nvSpPr>
        <p:spPr>
          <a:xfrm rot="407251">
            <a:off x="4594722" y="231972"/>
            <a:ext cx="4233223" cy="3998543"/>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lnSpc>
                <a:spcPct val="90000"/>
              </a:lnSpc>
              <a:spcBef>
                <a:spcPct val="0"/>
              </a:spcBef>
              <a:spcAft>
                <a:spcPts val="600"/>
              </a:spcAft>
            </a:pPr>
            <a:r>
              <a:rPr lang="en-US" sz="4500" b="1" kern="1200" cap="none" spc="0">
                <a:ln w="9525">
                  <a:solidFill>
                    <a:srgbClr val="B5BE0E"/>
                  </a:solidFill>
                  <a:prstDash val="solid"/>
                </a:ln>
                <a:solidFill>
                  <a:srgbClr val="FFFFFF"/>
                </a:solidFill>
                <a:latin typeface="+mj-lt"/>
                <a:ea typeface="+mj-ea"/>
                <a:cs typeface="+mj-cs"/>
              </a:rPr>
              <a:t>Useful Tips for </a:t>
            </a:r>
            <a:r>
              <a:rPr lang="en-US" sz="4500" b="1">
                <a:ln w="9525">
                  <a:solidFill>
                    <a:srgbClr val="B5BE0E"/>
                  </a:solidFill>
                  <a:prstDash val="solid"/>
                </a:ln>
                <a:solidFill>
                  <a:srgbClr val="FFFFFF"/>
                </a:solidFill>
                <a:latin typeface="+mj-lt"/>
                <a:ea typeface="+mj-ea"/>
                <a:cs typeface="+mj-cs"/>
              </a:rPr>
              <a:t>Applicants!</a:t>
            </a:r>
            <a:endParaRPr lang="en-US" sz="4500" b="1" kern="1200" cap="none" spc="0">
              <a:ln w="9525">
                <a:solidFill>
                  <a:srgbClr val="B5BE0E"/>
                </a:solidFill>
                <a:prstDash val="solid"/>
              </a:ln>
              <a:solidFill>
                <a:srgbClr val="FFFFFF"/>
              </a:solidFill>
              <a:latin typeface="+mj-lt"/>
              <a:ea typeface="+mj-ea"/>
              <a:cs typeface="Calibri"/>
            </a:endParaRPr>
          </a:p>
        </p:txBody>
      </p:sp>
    </p:spTree>
    <p:extLst>
      <p:ext uri="{BB962C8B-B14F-4D97-AF65-F5344CB8AC3E}">
        <p14:creationId xmlns:p14="http://schemas.microsoft.com/office/powerpoint/2010/main" val="11109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29" y="186014"/>
            <a:ext cx="8156345" cy="638631"/>
          </a:xfrm>
          <a:noFill/>
        </p:spPr>
        <p:txBody>
          <a:bodyPr>
            <a:noAutofit/>
          </a:bodyPr>
          <a:lstStyle/>
          <a:p>
            <a:pPr algn="l"/>
            <a:br>
              <a:rPr lang="en-GB" sz="5000">
                <a:solidFill>
                  <a:srgbClr val="003087"/>
                </a:solidFill>
                <a:latin typeface="Arial"/>
                <a:cs typeface="Arial"/>
              </a:rPr>
            </a:br>
            <a:r>
              <a:rPr lang="en-GB" sz="3200">
                <a:solidFill>
                  <a:srgbClr val="003087"/>
                </a:solidFill>
                <a:latin typeface="Arial"/>
                <a:cs typeface="Arial"/>
              </a:rPr>
              <a:t>Eligibility Applicants: English Language</a:t>
            </a:r>
            <a:br>
              <a:rPr lang="en-GB" sz="5000">
                <a:solidFill>
                  <a:srgbClr val="003087"/>
                </a:solidFill>
                <a:latin typeface="Arial"/>
                <a:cs typeface="Arial"/>
              </a:rPr>
            </a:br>
            <a:endParaRPr lang="en-GB" sz="5000">
              <a:latin typeface="Arial" panose="020B0604020202020204" pitchFamily="34" charset="0"/>
              <a:cs typeface="Arial" panose="020B0604020202020204" pitchFamily="34" charset="0"/>
            </a:endParaRP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142" y="57727"/>
            <a:ext cx="1425041" cy="6684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0ADB7E-AA9A-4134-AD9F-E43D617B467C}"/>
              </a:ext>
            </a:extLst>
          </p:cNvPr>
          <p:cNvSpPr txBox="1"/>
          <p:nvPr/>
        </p:nvSpPr>
        <p:spPr>
          <a:xfrm>
            <a:off x="152402" y="824754"/>
            <a:ext cx="8776446" cy="5740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ea typeface="+mn-lt"/>
                <a:cs typeface="+mn-lt"/>
              </a:rPr>
              <a:t>Applicants are required to provide to proof of English language </a:t>
            </a:r>
            <a:r>
              <a:rPr lang="en-GB" sz="1400" dirty="0">
                <a:latin typeface="Arial"/>
                <a:ea typeface="+mn-lt"/>
                <a:cs typeface="+mn-lt"/>
              </a:rPr>
              <a:t>at the time of application </a:t>
            </a:r>
            <a:r>
              <a:rPr lang="en-GB" sz="1400">
                <a:latin typeface="Arial"/>
                <a:ea typeface="+mn-lt"/>
                <a:cs typeface="+mn-lt"/>
              </a:rPr>
              <a:t>by one of the following methods: -  </a:t>
            </a:r>
          </a:p>
          <a:p>
            <a:pPr marL="800100" lvl="1" indent="-342900">
              <a:buFont typeface="Wingdings" panose="05000000000000000000" pitchFamily="2" charset="2"/>
              <a:buChar char="Ø"/>
            </a:pPr>
            <a:r>
              <a:rPr lang="en-GB" sz="1400">
                <a:latin typeface="Arial"/>
                <a:ea typeface="+mn-lt"/>
                <a:cs typeface="+mn-lt"/>
              </a:rPr>
              <a:t>Confirmation in the Dean's Statement that your primary medical qualification (including the language of instruction, examinations and at least 75% of clinical contact with patients) has been undertaken solely in English. </a:t>
            </a:r>
          </a:p>
          <a:p>
            <a:pPr marL="1257300" lvl="2" indent="-342900">
              <a:buFont typeface="Wingdings" panose="05000000000000000000" pitchFamily="2" charset="2"/>
              <a:buChar char="§"/>
            </a:pPr>
            <a:r>
              <a:rPr lang="en-GB" sz="1400">
                <a:latin typeface="Arial"/>
                <a:ea typeface="+mn-lt"/>
                <a:cs typeface="+mn-lt"/>
              </a:rPr>
              <a:t>Your medical school must </a:t>
            </a:r>
            <a:r>
              <a:rPr lang="en-GB" sz="1400" b="1">
                <a:latin typeface="Arial"/>
                <a:ea typeface="+mn-lt"/>
                <a:cs typeface="+mn-lt"/>
              </a:rPr>
              <a:t>not</a:t>
            </a:r>
            <a:r>
              <a:rPr lang="en-GB" sz="1400">
                <a:latin typeface="Arial"/>
                <a:ea typeface="+mn-lt"/>
                <a:cs typeface="+mn-lt"/>
              </a:rPr>
              <a:t> be on the </a:t>
            </a:r>
            <a:r>
              <a:rPr lang="en-GB" sz="1400">
                <a:latin typeface="Arial"/>
                <a:ea typeface="+mn-lt"/>
                <a:cs typeface="+mn-lt"/>
                <a:hlinkClick r:id="rId4"/>
              </a:rPr>
              <a:t>General Medical Council’s list</a:t>
            </a:r>
            <a:r>
              <a:rPr lang="en-GB" sz="1400">
                <a:latin typeface="Arial"/>
                <a:ea typeface="+mn-lt"/>
                <a:cs typeface="+mn-lt"/>
              </a:rPr>
              <a:t>  </a:t>
            </a:r>
          </a:p>
          <a:p>
            <a:pPr marL="1200150" lvl="2" indent="-285750">
              <a:buFont typeface="Wingdings" panose="05000000000000000000" pitchFamily="2" charset="2"/>
              <a:buChar char="Ø"/>
            </a:pPr>
            <a:endParaRPr lang="en-GB" sz="1400">
              <a:latin typeface="Arial"/>
              <a:ea typeface="+mn-lt"/>
              <a:cs typeface="+mn-lt"/>
            </a:endParaRPr>
          </a:p>
          <a:p>
            <a:pPr lvl="1"/>
            <a:r>
              <a:rPr lang="en-GB" sz="1400">
                <a:latin typeface="Arial"/>
                <a:ea typeface="+mn-lt"/>
                <a:cs typeface="+mn-lt"/>
              </a:rPr>
              <a:t>If your medical school is listed by the GMC, you will be required to submit a valid IELTS or OET with your application form.</a:t>
            </a:r>
          </a:p>
          <a:p>
            <a:pPr lvl="1"/>
            <a:endParaRPr lang="en-GB" sz="1400">
              <a:latin typeface="Arial"/>
              <a:ea typeface="+mn-lt"/>
              <a:cs typeface="+mn-lt"/>
            </a:endParaRPr>
          </a:p>
          <a:p>
            <a:pPr marL="742950" lvl="1" indent="-285750">
              <a:buFont typeface="Wingdings" panose="05000000000000000000" pitchFamily="2" charset="2"/>
              <a:buChar char="Ø"/>
            </a:pPr>
            <a:r>
              <a:rPr lang="en-GB" sz="1500" b="1">
                <a:solidFill>
                  <a:srgbClr val="AD4191"/>
                </a:solidFill>
                <a:latin typeface="Arial"/>
                <a:ea typeface="+mn-lt"/>
                <a:cs typeface="+mn-lt"/>
              </a:rPr>
              <a:t>IELTS</a:t>
            </a:r>
            <a:r>
              <a:rPr lang="en-GB" sz="1500">
                <a:solidFill>
                  <a:srgbClr val="AD4191"/>
                </a:solidFill>
                <a:latin typeface="Arial"/>
                <a:ea typeface="+mn-lt"/>
                <a:cs typeface="+mn-lt"/>
              </a:rPr>
              <a:t>: minimum score of 7.5 in each domain: speaking, listening, reading and writing in one sitting.</a:t>
            </a:r>
          </a:p>
          <a:p>
            <a:pPr lvl="1"/>
            <a:endParaRPr lang="en-GB" sz="1500">
              <a:solidFill>
                <a:srgbClr val="AD4191"/>
              </a:solidFill>
              <a:latin typeface="Arial"/>
              <a:ea typeface="+mn-lt"/>
              <a:cs typeface="+mn-lt"/>
            </a:endParaRPr>
          </a:p>
          <a:p>
            <a:pPr marL="742950" lvl="1" indent="-285750">
              <a:buFont typeface="Wingdings" panose="05000000000000000000" pitchFamily="2" charset="2"/>
              <a:buChar char="Ø"/>
            </a:pPr>
            <a:r>
              <a:rPr lang="en-GB" sz="1500">
                <a:solidFill>
                  <a:srgbClr val="AD4191"/>
                </a:solidFill>
                <a:latin typeface="Arial"/>
                <a:cs typeface="Calibri"/>
              </a:rPr>
              <a:t>IELTS Academic, General and UKVI all accepted, including proctored. </a:t>
            </a:r>
            <a:r>
              <a:rPr lang="en-GB" sz="1500">
                <a:solidFill>
                  <a:srgbClr val="AD4191"/>
                </a:solidFill>
                <a:latin typeface="Arial"/>
                <a:ea typeface="+mn-lt"/>
                <a:cs typeface="+mn-lt"/>
              </a:rPr>
              <a:t>The IELTS indicator will </a:t>
            </a:r>
            <a:r>
              <a:rPr lang="en-GB" sz="1500" b="1" u="sng">
                <a:solidFill>
                  <a:srgbClr val="AD4191"/>
                </a:solidFill>
                <a:latin typeface="Arial"/>
                <a:ea typeface="+mn-lt"/>
                <a:cs typeface="+mn-lt"/>
              </a:rPr>
              <a:t>not be accepted</a:t>
            </a:r>
            <a:endParaRPr lang="en-GB" sz="1500">
              <a:solidFill>
                <a:srgbClr val="AD4191"/>
              </a:solidFill>
              <a:latin typeface="Arial"/>
              <a:ea typeface="+mn-lt"/>
              <a:cs typeface="+mn-lt"/>
            </a:endParaRPr>
          </a:p>
          <a:p>
            <a:pPr lvl="1"/>
            <a:endParaRPr lang="en-GB" sz="1500">
              <a:latin typeface="Arial"/>
              <a:ea typeface="+mn-lt"/>
              <a:cs typeface="+mn-lt"/>
            </a:endParaRPr>
          </a:p>
          <a:p>
            <a:pPr marL="742950" lvl="1" indent="-285750">
              <a:buFont typeface="Wingdings" panose="05000000000000000000" pitchFamily="2" charset="2"/>
              <a:buChar char="Ø"/>
            </a:pPr>
            <a:r>
              <a:rPr lang="en-GB" sz="1500" b="1">
                <a:solidFill>
                  <a:srgbClr val="003087"/>
                </a:solidFill>
                <a:latin typeface="Arial"/>
                <a:ea typeface="+mn-lt"/>
                <a:cs typeface="+mn-lt"/>
              </a:rPr>
              <a:t>OET:</a:t>
            </a:r>
            <a:r>
              <a:rPr lang="en-GB" sz="1500">
                <a:solidFill>
                  <a:srgbClr val="003087"/>
                </a:solidFill>
                <a:latin typeface="Arial"/>
                <a:ea typeface="+mn-lt"/>
                <a:cs typeface="+mn-lt"/>
              </a:rPr>
              <a:t> minimum score of 400 in each domain: speaking, listening, reading and writing in one sitting.</a:t>
            </a:r>
          </a:p>
          <a:p>
            <a:pPr lvl="1"/>
            <a:endParaRPr lang="en-GB" sz="1500">
              <a:latin typeface="Arial"/>
              <a:ea typeface="+mn-lt"/>
              <a:cs typeface="+mn-lt"/>
            </a:endParaRPr>
          </a:p>
          <a:p>
            <a:pPr lvl="1"/>
            <a:r>
              <a:rPr lang="en-GB" sz="1500">
                <a:solidFill>
                  <a:srgbClr val="B5BE0E"/>
                </a:solidFill>
                <a:latin typeface="Arial"/>
                <a:ea typeface="+mn-lt"/>
                <a:cs typeface="+mn-lt"/>
              </a:rPr>
              <a:t>The IELTS certificate/OET results must have been obtained no earlier than </a:t>
            </a:r>
            <a:r>
              <a:rPr lang="en-GB" sz="1500" b="1">
                <a:solidFill>
                  <a:srgbClr val="B5BE0E"/>
                </a:solidFill>
                <a:latin typeface="Arial"/>
                <a:ea typeface="+mn-lt"/>
                <a:cs typeface="+mn-lt"/>
              </a:rPr>
              <a:t>3</a:t>
            </a:r>
            <a:r>
              <a:rPr lang="en-GB" sz="1500" b="1" baseline="30000">
                <a:solidFill>
                  <a:srgbClr val="B5BE0E"/>
                </a:solidFill>
                <a:latin typeface="Arial"/>
                <a:ea typeface="+mn-lt"/>
                <a:cs typeface="+mn-lt"/>
              </a:rPr>
              <a:t>rd</a:t>
            </a:r>
            <a:r>
              <a:rPr lang="en-GB" sz="1500" b="1">
                <a:solidFill>
                  <a:srgbClr val="B5BE0E"/>
                </a:solidFill>
                <a:latin typeface="Arial"/>
                <a:ea typeface="+mn-lt"/>
                <a:cs typeface="+mn-lt"/>
              </a:rPr>
              <a:t> August 2020. </a:t>
            </a:r>
            <a:r>
              <a:rPr lang="en-GB" sz="1500">
                <a:solidFill>
                  <a:srgbClr val="B5BE0E"/>
                </a:solidFill>
                <a:latin typeface="Arial"/>
                <a:ea typeface="+mn-lt"/>
                <a:cs typeface="+mn-lt"/>
              </a:rPr>
              <a:t>Evidence will not be accepted following the close of the application window.</a:t>
            </a:r>
            <a:r>
              <a:rPr lang="en-GB" sz="1400">
                <a:solidFill>
                  <a:srgbClr val="B5BE0E"/>
                </a:solidFill>
                <a:latin typeface="Arial"/>
                <a:ea typeface="+mn-lt"/>
                <a:cs typeface="+mn-lt"/>
              </a:rPr>
              <a:t> </a:t>
            </a:r>
            <a:endParaRPr lang="en-GB" sz="1400">
              <a:solidFill>
                <a:srgbClr val="B5BE0E"/>
              </a:solidFill>
              <a:latin typeface="Arial"/>
              <a:cs typeface="Calibri"/>
            </a:endParaRPr>
          </a:p>
          <a:p>
            <a:pPr lvl="1"/>
            <a:endParaRPr lang="en-GB" sz="1400">
              <a:latin typeface="Arial"/>
              <a:ea typeface="+mn-lt"/>
              <a:cs typeface="+mn-lt"/>
            </a:endParaRPr>
          </a:p>
          <a:p>
            <a:pPr lvl="1"/>
            <a:r>
              <a:rPr lang="en-GB" sz="1200" b="1">
                <a:latin typeface="Arial"/>
                <a:ea typeface="+mn-lt"/>
                <a:cs typeface="+mn-lt"/>
              </a:rPr>
              <a:t>The requirements for satisfactory IELTS and OET are set at a higher level than the requirements for the GMC</a:t>
            </a:r>
            <a:r>
              <a:rPr lang="en-GB" sz="1200">
                <a:latin typeface="Arial"/>
                <a:ea typeface="+mn-lt"/>
                <a:cs typeface="+mn-lt"/>
              </a:rPr>
              <a:t>. Applicants with GMC registration will still be required to meet the English language requirement for entry to </a:t>
            </a:r>
            <a:r>
              <a:rPr lang="en-GB" sz="1200" b="1">
                <a:latin typeface="Arial"/>
                <a:ea typeface="+mn-lt"/>
                <a:cs typeface="+mn-lt"/>
              </a:rPr>
              <a:t>Foundation</a:t>
            </a:r>
            <a:r>
              <a:rPr lang="en-GB" sz="1200">
                <a:latin typeface="Arial"/>
                <a:ea typeface="+mn-lt"/>
                <a:cs typeface="+mn-lt"/>
              </a:rPr>
              <a:t> training.</a:t>
            </a:r>
            <a:r>
              <a:rPr lang="en-GB" sz="1200" dirty="0">
                <a:latin typeface="Arial"/>
                <a:ea typeface="+mn-lt"/>
                <a:cs typeface="+mn-lt"/>
              </a:rPr>
              <a:t> </a:t>
            </a:r>
            <a:r>
              <a:rPr lang="en-GB" sz="1200">
                <a:latin typeface="Arial"/>
                <a:ea typeface="+mn-lt"/>
                <a:cs typeface="+mn-lt"/>
              </a:rPr>
              <a:t>School examinations such as UK GCSEs or A Level results are not considered satisfactory evidence of English language proficiency. See page 15 in the Eligibility Guidance for further details. </a:t>
            </a:r>
            <a:endParaRPr lang="en-GB" sz="1400">
              <a:latin typeface="Arial"/>
              <a:cs typeface="Calibri"/>
            </a:endParaRPr>
          </a:p>
        </p:txBody>
      </p:sp>
    </p:spTree>
    <p:extLst>
      <p:ext uri="{BB962C8B-B14F-4D97-AF65-F5344CB8AC3E}">
        <p14:creationId xmlns:p14="http://schemas.microsoft.com/office/powerpoint/2010/main" val="248066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A209822-48E1-4E71-8A08-7834AB0EAA32}"/>
              </a:ext>
            </a:extLst>
          </p:cNvPr>
          <p:cNvSpPr txBox="1"/>
          <p:nvPr/>
        </p:nvSpPr>
        <p:spPr>
          <a:xfrm>
            <a:off x="938758" y="293119"/>
            <a:ext cx="7541790" cy="738561"/>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4400" kern="1200">
                <a:solidFill>
                  <a:srgbClr val="003087"/>
                </a:solidFill>
                <a:latin typeface="+mj-lt"/>
                <a:ea typeface="+mj-ea"/>
                <a:cs typeface="+mj-cs"/>
              </a:rPr>
              <a:t>NEW for </a:t>
            </a:r>
            <a:r>
              <a:rPr lang="en-US" sz="5400" kern="1200">
                <a:solidFill>
                  <a:srgbClr val="003087"/>
                </a:solidFill>
                <a:latin typeface="+mj-lt"/>
                <a:ea typeface="+mj-ea"/>
                <a:cs typeface="+mj-cs"/>
              </a:rPr>
              <a:t>2022</a:t>
            </a:r>
            <a:endParaRPr lang="en-US" sz="4400" kern="1200">
              <a:solidFill>
                <a:srgbClr val="003087"/>
              </a:solidFill>
              <a:latin typeface="+mj-lt"/>
              <a:ea typeface="+mj-ea"/>
              <a:cs typeface="+mj-cs"/>
            </a:endParaRPr>
          </a:p>
        </p:txBody>
      </p:sp>
      <p:grpSp>
        <p:nvGrpSpPr>
          <p:cNvPr id="23" name="Group 22">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24"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5"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TextBox 3">
            <a:extLst>
              <a:ext uri="{FF2B5EF4-FFF2-40B4-BE49-F238E27FC236}">
                <a16:creationId xmlns:a16="http://schemas.microsoft.com/office/drawing/2014/main" id="{0FF1C537-4BE0-44AA-AC7A-E9350593377A}"/>
              </a:ext>
            </a:extLst>
          </p:cNvPr>
          <p:cNvSpPr txBox="1"/>
          <p:nvPr/>
        </p:nvSpPr>
        <p:spPr>
          <a:xfrm>
            <a:off x="788583" y="1082677"/>
            <a:ext cx="7566834" cy="548220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marL="228600" indent="-285750">
              <a:lnSpc>
                <a:spcPct val="90000"/>
              </a:lnSpc>
              <a:spcAft>
                <a:spcPts val="600"/>
              </a:spcAft>
              <a:buFont typeface="Wingdings" panose="05000000000000000000" pitchFamily="2" charset="2"/>
              <a:buChar char="Ø"/>
            </a:pPr>
            <a:r>
              <a:rPr lang="en-US" sz="1600" b="1" err="1">
                <a:solidFill>
                  <a:srgbClr val="003087"/>
                </a:solidFill>
                <a:latin typeface="Arial"/>
                <a:cs typeface="Arial"/>
              </a:rPr>
              <a:t>Specialised</a:t>
            </a:r>
            <a:r>
              <a:rPr lang="en-US" sz="1600" b="1">
                <a:solidFill>
                  <a:srgbClr val="003087"/>
                </a:solidFill>
                <a:latin typeface="Arial"/>
                <a:cs typeface="Arial"/>
              </a:rPr>
              <a:t> Foundation </a:t>
            </a:r>
            <a:r>
              <a:rPr lang="en-US" sz="1600" b="1" err="1">
                <a:solidFill>
                  <a:srgbClr val="003087"/>
                </a:solidFill>
                <a:latin typeface="Arial"/>
                <a:cs typeface="Arial"/>
              </a:rPr>
              <a:t>Programmes</a:t>
            </a:r>
            <a:r>
              <a:rPr lang="en-US" sz="1600" b="1">
                <a:solidFill>
                  <a:srgbClr val="003087"/>
                </a:solidFill>
                <a:latin typeface="Arial"/>
                <a:cs typeface="Arial"/>
              </a:rPr>
              <a:t> (SFP) - the new name for what was known as AFP (Academic Foundation </a:t>
            </a:r>
            <a:r>
              <a:rPr lang="en-US" sz="1600" b="1" err="1">
                <a:solidFill>
                  <a:srgbClr val="003087"/>
                </a:solidFill>
                <a:latin typeface="Arial"/>
                <a:cs typeface="Arial"/>
              </a:rPr>
              <a:t>Programmes</a:t>
            </a:r>
            <a:r>
              <a:rPr lang="en-US" sz="1600" b="1">
                <a:solidFill>
                  <a:srgbClr val="003087"/>
                </a:solidFill>
                <a:latin typeface="Arial"/>
                <a:cs typeface="Arial"/>
              </a:rPr>
              <a:t>) </a:t>
            </a:r>
            <a:endParaRPr lang="en-US">
              <a:cs typeface="Calibri"/>
            </a:endParaRPr>
          </a:p>
          <a:p>
            <a:pPr marL="228600" indent="-285750">
              <a:lnSpc>
                <a:spcPct val="90000"/>
              </a:lnSpc>
              <a:spcAft>
                <a:spcPts val="600"/>
              </a:spcAft>
              <a:buFont typeface="Wingdings" panose="05000000000000000000" pitchFamily="2" charset="2"/>
              <a:buChar char="Ø"/>
            </a:pPr>
            <a:endParaRPr lang="en-US" sz="1600">
              <a:solidFill>
                <a:srgbClr val="003087"/>
              </a:solidFill>
              <a:latin typeface="Arial"/>
              <a:cs typeface="Arial"/>
            </a:endParaRPr>
          </a:p>
          <a:p>
            <a:pPr marL="228600" indent="-285750">
              <a:lnSpc>
                <a:spcPct val="90000"/>
              </a:lnSpc>
              <a:spcAft>
                <a:spcPts val="600"/>
              </a:spcAft>
              <a:buFont typeface="Wingdings" panose="05000000000000000000" pitchFamily="2" charset="2"/>
              <a:buChar char="Ø"/>
            </a:pPr>
            <a:r>
              <a:rPr lang="en-US" sz="1600" b="1" i="1">
                <a:solidFill>
                  <a:srgbClr val="003087"/>
                </a:solidFill>
                <a:latin typeface="Arial"/>
                <a:cs typeface="Arial"/>
              </a:rPr>
              <a:t>Important! </a:t>
            </a:r>
            <a:r>
              <a:rPr lang="en-US" sz="1600">
                <a:solidFill>
                  <a:srgbClr val="003087"/>
                </a:solidFill>
                <a:latin typeface="Arial"/>
                <a:cs typeface="Arial"/>
              </a:rPr>
              <a:t>White Space Questions will appear automatically if you select you wish to apply for SFP on Oriel.</a:t>
            </a:r>
          </a:p>
          <a:p>
            <a:pPr marL="685800" lvl="1" indent="-285750">
              <a:lnSpc>
                <a:spcPct val="90000"/>
              </a:lnSpc>
              <a:spcAft>
                <a:spcPts val="600"/>
              </a:spcAft>
              <a:buFont typeface="Wingdings" panose="05000000000000000000" pitchFamily="2" charset="2"/>
              <a:buChar char="v"/>
            </a:pPr>
            <a:r>
              <a:rPr lang="en-US" sz="1600">
                <a:solidFill>
                  <a:srgbClr val="003087"/>
                </a:solidFill>
                <a:latin typeface="Arial"/>
                <a:cs typeface="Arial"/>
              </a:rPr>
              <a:t>Please note, White Space Questions are not used by every Foundation School/</a:t>
            </a:r>
            <a:r>
              <a:rPr lang="en-US" sz="1600" err="1">
                <a:solidFill>
                  <a:srgbClr val="003087"/>
                </a:solidFill>
                <a:latin typeface="Arial"/>
                <a:cs typeface="Arial"/>
              </a:rPr>
              <a:t>UoA</a:t>
            </a:r>
            <a:r>
              <a:rPr lang="en-US" sz="1600">
                <a:solidFill>
                  <a:srgbClr val="003087"/>
                </a:solidFill>
                <a:latin typeface="Arial"/>
                <a:cs typeface="Arial"/>
              </a:rPr>
              <a:t>!</a:t>
            </a:r>
          </a:p>
          <a:p>
            <a:pPr marL="685800" lvl="1" indent="-285750">
              <a:lnSpc>
                <a:spcPct val="90000"/>
              </a:lnSpc>
              <a:spcAft>
                <a:spcPts val="600"/>
              </a:spcAft>
              <a:buFont typeface="Wingdings" panose="05000000000000000000" pitchFamily="2" charset="2"/>
              <a:buChar char="v"/>
            </a:pPr>
            <a:r>
              <a:rPr lang="en-US" sz="1600">
                <a:solidFill>
                  <a:srgbClr val="003087"/>
                </a:solidFill>
                <a:latin typeface="Arial"/>
                <a:cs typeface="Arial"/>
              </a:rPr>
              <a:t>Applicants are advised to refer to the specific </a:t>
            </a:r>
            <a:r>
              <a:rPr lang="en-US" sz="1600" err="1">
                <a:solidFill>
                  <a:srgbClr val="003087"/>
                </a:solidFill>
                <a:latin typeface="Arial"/>
                <a:cs typeface="Arial"/>
              </a:rPr>
              <a:t>UoA</a:t>
            </a:r>
            <a:r>
              <a:rPr lang="en-US" sz="1600">
                <a:solidFill>
                  <a:srgbClr val="003087"/>
                </a:solidFill>
                <a:latin typeface="Arial"/>
                <a:cs typeface="Arial"/>
              </a:rPr>
              <a:t> website that you will be applying to, to see which achievements they will be taking into consideration for their shortlisting processes. </a:t>
            </a:r>
            <a:endParaRPr lang="en-US" sz="1600">
              <a:solidFill>
                <a:srgbClr val="003087"/>
              </a:solidFill>
              <a:latin typeface="Arial" panose="020B0604020202020204" pitchFamily="34" charset="0"/>
              <a:cs typeface="Arial" panose="020B0604020202020204" pitchFamily="34" charset="0"/>
            </a:endParaRPr>
          </a:p>
          <a:p>
            <a:pPr marL="400050" lvl="1" indent="-285750">
              <a:lnSpc>
                <a:spcPct val="90000"/>
              </a:lnSpc>
              <a:spcAft>
                <a:spcPts val="600"/>
              </a:spcAft>
              <a:buFont typeface="Wingdings" panose="05000000000000000000" pitchFamily="2" charset="2"/>
              <a:buChar char="Ø"/>
            </a:pPr>
            <a:endParaRPr lang="en-US" sz="1600">
              <a:solidFill>
                <a:srgbClr val="003087"/>
              </a:solidFill>
              <a:latin typeface="Arial" panose="020B0604020202020204" pitchFamily="34" charset="0"/>
              <a:cs typeface="Arial" panose="020B0604020202020204" pitchFamily="34" charset="0"/>
            </a:endParaRPr>
          </a:p>
          <a:p>
            <a:pPr marL="228600" indent="-285750">
              <a:lnSpc>
                <a:spcPct val="90000"/>
              </a:lnSpc>
              <a:spcAft>
                <a:spcPts val="600"/>
              </a:spcAft>
              <a:buFont typeface="Wingdings" panose="05000000000000000000" pitchFamily="2" charset="2"/>
              <a:buChar char="Ø"/>
            </a:pPr>
            <a:r>
              <a:rPr lang="en-US" sz="1600">
                <a:solidFill>
                  <a:srgbClr val="003087"/>
                </a:solidFill>
                <a:latin typeface="Arial"/>
                <a:cs typeface="Arial"/>
              </a:rPr>
              <a:t>For preferencing deadlines, please refer to the applicant handbook as late preferencing is not permitted. ​</a:t>
            </a:r>
          </a:p>
          <a:p>
            <a:pPr marL="228600" indent="-285750">
              <a:lnSpc>
                <a:spcPct val="90000"/>
              </a:lnSpc>
              <a:spcAft>
                <a:spcPts val="600"/>
              </a:spcAft>
              <a:buFont typeface="Wingdings" panose="05000000000000000000" pitchFamily="2" charset="2"/>
              <a:buChar char="Ø"/>
            </a:pPr>
            <a:endParaRPr lang="en-US" sz="1600">
              <a:solidFill>
                <a:srgbClr val="003087"/>
              </a:solidFill>
              <a:latin typeface="Arial"/>
              <a:cs typeface="Arial"/>
            </a:endParaRPr>
          </a:p>
          <a:p>
            <a:pPr marL="228600" indent="-285750">
              <a:lnSpc>
                <a:spcPct val="90000"/>
              </a:lnSpc>
              <a:spcAft>
                <a:spcPts val="600"/>
              </a:spcAft>
              <a:buFont typeface="Wingdings,Sans-Serif" panose="05000000000000000000" pitchFamily="2" charset="2"/>
              <a:buChar char="Ø"/>
            </a:pPr>
            <a:r>
              <a:rPr lang="en-US" sz="1600">
                <a:solidFill>
                  <a:srgbClr val="003087"/>
                </a:solidFill>
                <a:latin typeface="Arial"/>
                <a:cs typeface="Arial"/>
              </a:rPr>
              <a:t>There is now one all-encompassing application form so applicants will only submit one main application form that will include:</a:t>
            </a:r>
            <a:endParaRPr lang="en-US" sz="1600">
              <a:ea typeface="+mn-lt"/>
              <a:cs typeface="+mn-lt"/>
            </a:endParaRPr>
          </a:p>
          <a:p>
            <a:pPr marL="628650" lvl="1" indent="-285750">
              <a:lnSpc>
                <a:spcPct val="90000"/>
              </a:lnSpc>
              <a:spcAft>
                <a:spcPts val="600"/>
              </a:spcAft>
              <a:buFont typeface="Arial,Sans-Serif" panose="05000000000000000000" pitchFamily="2" charset="2"/>
              <a:buChar char="•"/>
            </a:pPr>
            <a:r>
              <a:rPr lang="en-US" sz="1600">
                <a:solidFill>
                  <a:srgbClr val="003087"/>
                </a:solidFill>
                <a:latin typeface="Arial"/>
                <a:cs typeface="Arial"/>
              </a:rPr>
              <a:t>The option to apply for </a:t>
            </a:r>
            <a:r>
              <a:rPr lang="en-US" sz="1600" err="1">
                <a:solidFill>
                  <a:srgbClr val="003087"/>
                </a:solidFill>
                <a:latin typeface="Arial"/>
                <a:cs typeface="Arial"/>
              </a:rPr>
              <a:t>specialised</a:t>
            </a:r>
            <a:r>
              <a:rPr lang="en-US" sz="1600">
                <a:solidFill>
                  <a:srgbClr val="003087"/>
                </a:solidFill>
                <a:latin typeface="Arial"/>
                <a:cs typeface="Arial"/>
              </a:rPr>
              <a:t> foundation </a:t>
            </a:r>
            <a:r>
              <a:rPr lang="en-US" sz="1600" err="1">
                <a:solidFill>
                  <a:srgbClr val="003087"/>
                </a:solidFill>
                <a:latin typeface="Arial"/>
                <a:cs typeface="Arial"/>
              </a:rPr>
              <a:t>programmes</a:t>
            </a:r>
            <a:r>
              <a:rPr lang="en-US" sz="1600">
                <a:solidFill>
                  <a:srgbClr val="003087"/>
                </a:solidFill>
                <a:latin typeface="Arial"/>
                <a:cs typeface="Arial"/>
              </a:rPr>
              <a:t> (SFP) as well as FPP (Foundation Priority </a:t>
            </a:r>
            <a:r>
              <a:rPr lang="en-US" sz="1600" err="1">
                <a:solidFill>
                  <a:srgbClr val="003087"/>
                </a:solidFill>
                <a:latin typeface="Arial"/>
                <a:cs typeface="Arial"/>
              </a:rPr>
              <a:t>Programmes</a:t>
            </a:r>
            <a:r>
              <a:rPr lang="en-US" sz="1600">
                <a:solidFill>
                  <a:srgbClr val="003087"/>
                </a:solidFill>
                <a:latin typeface="Arial"/>
                <a:cs typeface="Arial"/>
              </a:rPr>
              <a:t>)</a:t>
            </a:r>
            <a:endParaRPr lang="en-US" sz="1600">
              <a:ea typeface="+mn-lt"/>
              <a:cs typeface="+mn-lt"/>
            </a:endParaRPr>
          </a:p>
          <a:p>
            <a:pPr marL="628650" lvl="1" indent="-285750">
              <a:lnSpc>
                <a:spcPct val="90000"/>
              </a:lnSpc>
              <a:spcAft>
                <a:spcPts val="600"/>
              </a:spcAft>
              <a:buFont typeface="Arial,Sans-Serif" panose="05000000000000000000" pitchFamily="2" charset="2"/>
              <a:buChar char="•"/>
            </a:pPr>
            <a:r>
              <a:rPr lang="en-US" sz="1600">
                <a:solidFill>
                  <a:srgbClr val="003087"/>
                </a:solidFill>
                <a:latin typeface="Arial"/>
                <a:cs typeface="Arial"/>
              </a:rPr>
              <a:t>Pre-Allocation for Personal Circumstances requests (the new name for what was known as Special Circumstances)</a:t>
            </a:r>
            <a:endParaRPr lang="en-US" sz="1600">
              <a:ea typeface="+mn-lt"/>
              <a:cs typeface="+mn-lt"/>
            </a:endParaRPr>
          </a:p>
          <a:p>
            <a:pPr marL="628650" lvl="1" indent="-285750">
              <a:lnSpc>
                <a:spcPct val="90000"/>
              </a:lnSpc>
              <a:spcAft>
                <a:spcPts val="600"/>
              </a:spcAft>
              <a:buFont typeface="Arial,Sans-Serif" panose="05000000000000000000" pitchFamily="2" charset="2"/>
              <a:buChar char="•"/>
            </a:pPr>
            <a:r>
              <a:rPr lang="en-US" sz="1600">
                <a:solidFill>
                  <a:srgbClr val="003087"/>
                </a:solidFill>
                <a:latin typeface="Arial"/>
                <a:cs typeface="Arial"/>
              </a:rPr>
              <a:t>SJT Reasonable Adjustment requests</a:t>
            </a:r>
            <a:endParaRPr lang="en-US"/>
          </a:p>
          <a:p>
            <a:pPr indent="-228600">
              <a:lnSpc>
                <a:spcPct val="90000"/>
              </a:lnSpc>
              <a:spcAft>
                <a:spcPts val="600"/>
              </a:spcAft>
              <a:buFont typeface="Arial" panose="020B0604020202020204" pitchFamily="34" charset="0"/>
              <a:buChar char="•"/>
            </a:pPr>
            <a:endParaRPr lang="en-US" sz="1200">
              <a:solidFill>
                <a:srgbClr val="000000">
                  <a:alpha val="60000"/>
                </a:srgbClr>
              </a:solidFill>
              <a:cs typeface="Calibri"/>
            </a:endParaRPr>
          </a:p>
        </p:txBody>
      </p:sp>
      <p:pic>
        <p:nvPicPr>
          <p:cNvPr id="3" name="Picture 2" descr="S:\Comms\Policy and programmes comms\Programmes\UKFPO\Branding\UKFPO NEW logo V3.jpg">
            <a:extLst>
              <a:ext uri="{FF2B5EF4-FFF2-40B4-BE49-F238E27FC236}">
                <a16:creationId xmlns:a16="http://schemas.microsoft.com/office/drawing/2014/main" id="{45675D96-48E7-4610-9350-84DE061FDB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198" y="6235316"/>
            <a:ext cx="1265802" cy="58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6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3958402"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32263" y="1562100"/>
            <a:ext cx="2846731" cy="3733800"/>
          </a:xfrm>
        </p:spPr>
        <p:txBody>
          <a:bodyPr vert="horz" lIns="91440" tIns="45720" rIns="91440" bIns="45720" rtlCol="0" anchor="ctr">
            <a:normAutofit/>
          </a:bodyPr>
          <a:lstStyle/>
          <a:p>
            <a:pPr>
              <a:lnSpc>
                <a:spcPct val="90000"/>
              </a:lnSpc>
            </a:pPr>
            <a:r>
              <a:rPr lang="en-US" u="sng" kern="1200">
                <a:solidFill>
                  <a:schemeClr val="tx1">
                    <a:lumMod val="85000"/>
                    <a:lumOff val="15000"/>
                  </a:schemeClr>
                </a:solidFill>
                <a:latin typeface="+mj-lt"/>
                <a:ea typeface="+mj-ea"/>
                <a:cs typeface="+mj-cs"/>
              </a:rPr>
              <a:t>New for 2022</a:t>
            </a:r>
          </a:p>
        </p:txBody>
      </p:sp>
      <p:sp>
        <p:nvSpPr>
          <p:cNvPr id="3" name="Subtitle 2"/>
          <p:cNvSpPr>
            <a:spLocks noGrp="1"/>
          </p:cNvSpPr>
          <p:nvPr>
            <p:ph type="subTitle" idx="1"/>
          </p:nvPr>
        </p:nvSpPr>
        <p:spPr>
          <a:xfrm>
            <a:off x="3894411" y="324747"/>
            <a:ext cx="5244608" cy="6208506"/>
          </a:xfrm>
        </p:spPr>
        <p:txBody>
          <a:bodyPr vert="horz" lIns="91440" tIns="45720" rIns="91440" bIns="45720" rtlCol="0" anchor="ctr">
            <a:normAutofit lnSpcReduction="10000"/>
          </a:bodyPr>
          <a:lstStyle/>
          <a:p>
            <a:pPr marL="171450" indent="-228600" algn="l">
              <a:lnSpc>
                <a:spcPct val="90000"/>
              </a:lnSpc>
              <a:spcAft>
                <a:spcPts val="600"/>
              </a:spcAft>
              <a:buFont typeface="Arial" panose="020B0604020202020204" pitchFamily="34" charset="0"/>
              <a:buChar char="•"/>
            </a:pPr>
            <a:r>
              <a:rPr lang="en-US" sz="1800" dirty="0">
                <a:solidFill>
                  <a:srgbClr val="003087"/>
                </a:solidFill>
                <a:latin typeface="Arial"/>
                <a:cs typeface="Arial"/>
              </a:rPr>
              <a:t>Pre-Allocation for Personal Circumstances – no longer referred to as </a:t>
            </a:r>
            <a:r>
              <a:rPr lang="en-US" sz="1800" i="1" dirty="0">
                <a:solidFill>
                  <a:srgbClr val="003087"/>
                </a:solidFill>
                <a:latin typeface="Arial"/>
                <a:cs typeface="Arial"/>
              </a:rPr>
              <a:t>Special Circumstances</a:t>
            </a:r>
          </a:p>
          <a:p>
            <a:pPr indent="-228600" algn="l">
              <a:lnSpc>
                <a:spcPct val="90000"/>
              </a:lnSpc>
              <a:spcAft>
                <a:spcPts val="600"/>
              </a:spcAft>
              <a:buFont typeface="Arial" panose="020B0604020202020204" pitchFamily="34" charset="0"/>
              <a:buChar char="•"/>
            </a:pPr>
            <a:endParaRPr lang="en-US" sz="1800" i="1" dirty="0">
              <a:solidFill>
                <a:srgbClr val="003087"/>
              </a:solidFill>
              <a:latin typeface="Arial" panose="020B0604020202020204" pitchFamily="34" charset="0"/>
              <a:cs typeface="Arial" panose="020B0604020202020204" pitchFamily="34" charset="0"/>
            </a:endParaRPr>
          </a:p>
          <a:p>
            <a:pPr marL="171450" indent="-228600" algn="l">
              <a:lnSpc>
                <a:spcPct val="90000"/>
              </a:lnSpc>
              <a:spcAft>
                <a:spcPts val="600"/>
              </a:spcAft>
              <a:buFont typeface="Arial" panose="020B0604020202020204" pitchFamily="34" charset="0"/>
              <a:buChar char="•"/>
            </a:pPr>
            <a:r>
              <a:rPr lang="en-US" sz="1800" dirty="0">
                <a:solidFill>
                  <a:srgbClr val="003087"/>
                </a:solidFill>
                <a:latin typeface="Arial"/>
                <a:cs typeface="Arial"/>
              </a:rPr>
              <a:t>Applicants able to apply via the main application form </a:t>
            </a:r>
          </a:p>
          <a:p>
            <a:pPr marL="171450" indent="-228600" algn="l">
              <a:lnSpc>
                <a:spcPct val="90000"/>
              </a:lnSpc>
              <a:spcAft>
                <a:spcPts val="600"/>
              </a:spcAft>
              <a:buFont typeface="Arial" panose="020B0604020202020204" pitchFamily="34" charset="0"/>
              <a:buChar char="•"/>
            </a:pPr>
            <a:r>
              <a:rPr lang="en-US" sz="1400" dirty="0">
                <a:solidFill>
                  <a:srgbClr val="003087"/>
                </a:solidFill>
                <a:latin typeface="Arial"/>
                <a:cs typeface="Arial"/>
              </a:rPr>
              <a:t>Applicants will provide required pre-allocation evidence directly onto Oriel</a:t>
            </a:r>
          </a:p>
          <a:p>
            <a:pPr marL="171450" indent="-228600" algn="l">
              <a:lnSpc>
                <a:spcPct val="90000"/>
              </a:lnSpc>
              <a:spcAft>
                <a:spcPts val="600"/>
              </a:spcAft>
              <a:buFont typeface="Arial" panose="020B0604020202020204" pitchFamily="34" charset="0"/>
              <a:buChar char="•"/>
            </a:pPr>
            <a:endParaRPr lang="en-US" sz="1800" dirty="0">
              <a:solidFill>
                <a:srgbClr val="003087"/>
              </a:solidFill>
              <a:latin typeface="Arial" panose="020B0604020202020204" pitchFamily="34" charset="0"/>
              <a:cs typeface="Arial" panose="020B0604020202020204" pitchFamily="34" charset="0"/>
            </a:endParaRPr>
          </a:p>
          <a:p>
            <a:pPr marL="171450" indent="-228600" algn="l">
              <a:lnSpc>
                <a:spcPct val="90000"/>
              </a:lnSpc>
              <a:spcAft>
                <a:spcPts val="600"/>
              </a:spcAft>
              <a:buFont typeface="Arial" panose="020B0604020202020204" pitchFamily="34" charset="0"/>
              <a:buChar char="•"/>
            </a:pPr>
            <a:r>
              <a:rPr lang="en-US" sz="1800" dirty="0">
                <a:solidFill>
                  <a:srgbClr val="003087"/>
                </a:solidFill>
                <a:latin typeface="Arial"/>
                <a:cs typeface="Arial"/>
              </a:rPr>
              <a:t>The criteria for pre-allocation for UKFP 2022:</a:t>
            </a:r>
          </a:p>
          <a:p>
            <a:pPr marL="685800" lvl="1" algn="l">
              <a:lnSpc>
                <a:spcPct val="90000"/>
              </a:lnSpc>
            </a:pPr>
            <a:r>
              <a:rPr lang="en-US" sz="1800" dirty="0">
                <a:solidFill>
                  <a:srgbClr val="003087"/>
                </a:solidFill>
                <a:latin typeface="Arial"/>
                <a:cs typeface="Arial"/>
              </a:rPr>
              <a:t>1. Parental/guardian responsibilities </a:t>
            </a:r>
          </a:p>
          <a:p>
            <a:pPr marL="685800" lvl="1" algn="l">
              <a:lnSpc>
                <a:spcPct val="90000"/>
              </a:lnSpc>
            </a:pPr>
            <a:r>
              <a:rPr lang="en-US" sz="1800" dirty="0">
                <a:solidFill>
                  <a:srgbClr val="003087"/>
                </a:solidFill>
                <a:latin typeface="Arial"/>
                <a:cs typeface="Arial"/>
              </a:rPr>
              <a:t>2. Primary and significant caring   responsibilities </a:t>
            </a:r>
          </a:p>
          <a:p>
            <a:pPr marL="685800" lvl="1" algn="l">
              <a:lnSpc>
                <a:spcPct val="90000"/>
              </a:lnSpc>
            </a:pPr>
            <a:r>
              <a:rPr lang="en-US" sz="1800" dirty="0">
                <a:solidFill>
                  <a:srgbClr val="003087"/>
                </a:solidFill>
                <a:latin typeface="Arial"/>
                <a:cs typeface="Arial"/>
              </a:rPr>
              <a:t>3. Medical condition </a:t>
            </a:r>
          </a:p>
          <a:p>
            <a:pPr marL="685800" lvl="1" algn="l">
              <a:lnSpc>
                <a:spcPct val="90000"/>
              </a:lnSpc>
            </a:pPr>
            <a:r>
              <a:rPr lang="en-US" sz="1800" dirty="0">
                <a:solidFill>
                  <a:srgbClr val="003087"/>
                </a:solidFill>
                <a:latin typeface="Arial"/>
                <a:cs typeface="Arial"/>
              </a:rPr>
              <a:t>4. Unique circumstances</a:t>
            </a:r>
          </a:p>
          <a:p>
            <a:pPr marL="685800" lvl="1" algn="l">
              <a:lnSpc>
                <a:spcPct val="90000"/>
              </a:lnSpc>
            </a:pPr>
            <a:r>
              <a:rPr lang="en-US" sz="1800" dirty="0">
                <a:solidFill>
                  <a:srgbClr val="003087"/>
                </a:solidFill>
                <a:latin typeface="Arial"/>
                <a:cs typeface="Arial"/>
              </a:rPr>
              <a:t>5. a) Educational circumstances  </a:t>
            </a:r>
          </a:p>
          <a:p>
            <a:pPr marL="685800" lvl="1" algn="l">
              <a:lnSpc>
                <a:spcPct val="90000"/>
              </a:lnSpc>
            </a:pPr>
            <a:r>
              <a:rPr lang="en-US" sz="1800" dirty="0">
                <a:solidFill>
                  <a:srgbClr val="003087"/>
                </a:solidFill>
                <a:latin typeface="Arial"/>
                <a:cs typeface="Arial"/>
              </a:rPr>
              <a:t>    b) Widening participation </a:t>
            </a:r>
            <a:endParaRPr lang="en-US" sz="1800" dirty="0">
              <a:solidFill>
                <a:srgbClr val="003087"/>
              </a:solidFill>
              <a:latin typeface="Arial" panose="020B0604020202020204" pitchFamily="34" charset="0"/>
              <a:cs typeface="Arial" panose="020B0604020202020204" pitchFamily="34" charset="0"/>
            </a:endParaRPr>
          </a:p>
          <a:p>
            <a:pPr marL="914400" lvl="1" indent="-228600" algn="l">
              <a:lnSpc>
                <a:spcPct val="90000"/>
              </a:lnSpc>
              <a:buFont typeface="Arial" panose="020B0604020202020204" pitchFamily="34" charset="0"/>
              <a:buChar char="•"/>
            </a:pPr>
            <a:endParaRPr lang="en-US" sz="1800" dirty="0">
              <a:solidFill>
                <a:srgbClr val="003087"/>
              </a:solidFill>
              <a:latin typeface="Arial" panose="020B0604020202020204" pitchFamily="34" charset="0"/>
              <a:cs typeface="Arial" panose="020B0604020202020204" pitchFamily="34" charset="0"/>
            </a:endParaRPr>
          </a:p>
          <a:p>
            <a:pPr marL="285750" indent="-228600" algn="l">
              <a:lnSpc>
                <a:spcPct val="90000"/>
              </a:lnSpc>
              <a:buFont typeface="Arial" panose="020B0604020202020204" pitchFamily="34" charset="0"/>
              <a:buChar char="•"/>
            </a:pPr>
            <a:r>
              <a:rPr lang="en-US" sz="1800" dirty="0">
                <a:solidFill>
                  <a:srgbClr val="003087"/>
                </a:solidFill>
                <a:latin typeface="Arial"/>
                <a:cs typeface="Arial"/>
              </a:rPr>
              <a:t>Reasonable Adjustments for the SJT can be requested in the main application form (evidence is not required at the time of application and will be requested </a:t>
            </a:r>
            <a:r>
              <a:rPr lang="en-US" sz="1800">
                <a:solidFill>
                  <a:srgbClr val="003087"/>
                </a:solidFill>
                <a:latin typeface="Arial"/>
                <a:cs typeface="Arial"/>
              </a:rPr>
              <a:t>if needed) </a:t>
            </a:r>
            <a:endParaRPr lang="en-US" altLang="en-US" sz="1400" dirty="0">
              <a:solidFill>
                <a:schemeClr val="tx1">
                  <a:lumMod val="85000"/>
                  <a:lumOff val="15000"/>
                </a:schemeClr>
              </a:solidFill>
              <a:latin typeface="Arial"/>
              <a:cs typeface="Arial"/>
            </a:endParaRP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35" y="6110450"/>
            <a:ext cx="1463824" cy="667938"/>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
        <p:nvSpPr>
          <p:cNvPr id="12" name="Star: 12 Points 11">
            <a:extLst>
              <a:ext uri="{FF2B5EF4-FFF2-40B4-BE49-F238E27FC236}">
                <a16:creationId xmlns:a16="http://schemas.microsoft.com/office/drawing/2014/main" id="{67534405-5F2C-43A9-AF6C-F322388B700C}"/>
              </a:ext>
            </a:extLst>
          </p:cNvPr>
          <p:cNvSpPr/>
          <p:nvPr/>
        </p:nvSpPr>
        <p:spPr>
          <a:xfrm rot="21060000">
            <a:off x="87935" y="76164"/>
            <a:ext cx="3076984" cy="2296746"/>
          </a:xfrm>
          <a:prstGeom prst="star12">
            <a:avLst>
              <a:gd name="adj" fmla="val 361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a:solidFill>
                  <a:schemeClr val="tx1"/>
                </a:solidFill>
              </a:rPr>
              <a:t>-Pre-Allocation</a:t>
            </a:r>
          </a:p>
          <a:p>
            <a:pPr>
              <a:spcAft>
                <a:spcPts val="600"/>
              </a:spcAft>
            </a:pPr>
            <a:r>
              <a:rPr lang="en-GB">
                <a:solidFill>
                  <a:schemeClr val="tx1"/>
                </a:solidFill>
              </a:rPr>
              <a:t>-SJT RAs</a:t>
            </a:r>
          </a:p>
        </p:txBody>
      </p:sp>
    </p:spTree>
    <p:extLst>
      <p:ext uri="{BB962C8B-B14F-4D97-AF65-F5344CB8AC3E}">
        <p14:creationId xmlns:p14="http://schemas.microsoft.com/office/powerpoint/2010/main" val="236949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221" y="146162"/>
            <a:ext cx="5616624" cy="835349"/>
          </a:xfrm>
          <a:noFill/>
        </p:spPr>
        <p:txBody>
          <a:bodyPr>
            <a:normAutofit/>
          </a:bodyPr>
          <a:lstStyle/>
          <a:p>
            <a:pPr algn="l"/>
            <a:r>
              <a:rPr lang="en-GB">
                <a:solidFill>
                  <a:srgbClr val="003087"/>
                </a:solidFill>
                <a:latin typeface="Arial" panose="020B0604020202020204" pitchFamily="34" charset="0"/>
                <a:cs typeface="Arial" panose="020B0604020202020204" pitchFamily="34" charset="0"/>
              </a:rPr>
              <a:t>Applications</a:t>
            </a:r>
          </a:p>
        </p:txBody>
      </p:sp>
      <p:graphicFrame>
        <p:nvGraphicFramePr>
          <p:cNvPr id="4" name="Diagram 3">
            <a:extLst>
              <a:ext uri="{FF2B5EF4-FFF2-40B4-BE49-F238E27FC236}">
                <a16:creationId xmlns:a16="http://schemas.microsoft.com/office/drawing/2014/main" id="{54519EC0-FEC1-4DBA-91B4-110045E27BC3}"/>
              </a:ext>
            </a:extLst>
          </p:cNvPr>
          <p:cNvGraphicFramePr/>
          <p:nvPr>
            <p:extLst>
              <p:ext uri="{D42A27DB-BD31-4B8C-83A1-F6EECF244321}">
                <p14:modId xmlns:p14="http://schemas.microsoft.com/office/powerpoint/2010/main" val="1729812789"/>
              </p:ext>
            </p:extLst>
          </p:nvPr>
        </p:nvGraphicFramePr>
        <p:xfrm>
          <a:off x="467543" y="981511"/>
          <a:ext cx="7887891" cy="554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371796BC-3F89-4DB2-A835-AF645DD7E5CF}"/>
              </a:ext>
            </a:extLst>
          </p:cNvPr>
          <p:cNvSpPr/>
          <p:nvPr/>
        </p:nvSpPr>
        <p:spPr>
          <a:xfrm rot="-660000">
            <a:off x="-4416" y="1677652"/>
            <a:ext cx="1944216" cy="115212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Reasonable Adjustments for the SJT</a:t>
            </a:r>
            <a:endParaRPr lang="en-GB"/>
          </a:p>
        </p:txBody>
      </p:sp>
      <p:sp>
        <p:nvSpPr>
          <p:cNvPr id="7" name="Diamond 6">
            <a:extLst>
              <a:ext uri="{FF2B5EF4-FFF2-40B4-BE49-F238E27FC236}">
                <a16:creationId xmlns:a16="http://schemas.microsoft.com/office/drawing/2014/main" id="{AD5A9409-3B15-4CAB-97D6-508FC4D6E087}"/>
              </a:ext>
            </a:extLst>
          </p:cNvPr>
          <p:cNvSpPr/>
          <p:nvPr/>
        </p:nvSpPr>
        <p:spPr>
          <a:xfrm>
            <a:off x="6948264" y="5377664"/>
            <a:ext cx="1728192" cy="11521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Not on Oriel</a:t>
            </a:r>
            <a:endParaRPr lang="en-GB"/>
          </a:p>
        </p:txBody>
      </p:sp>
      <p:sp>
        <p:nvSpPr>
          <p:cNvPr id="5" name="Star: 7 Points 4">
            <a:extLst>
              <a:ext uri="{FF2B5EF4-FFF2-40B4-BE49-F238E27FC236}">
                <a16:creationId xmlns:a16="http://schemas.microsoft.com/office/drawing/2014/main" id="{1B2346C6-21C4-416E-905D-C01736D131DC}"/>
              </a:ext>
            </a:extLst>
          </p:cNvPr>
          <p:cNvSpPr/>
          <p:nvPr/>
        </p:nvSpPr>
        <p:spPr>
          <a:xfrm rot="858155">
            <a:off x="7160314" y="1319471"/>
            <a:ext cx="2133107" cy="1424278"/>
          </a:xfrm>
          <a:prstGeom prst="star7">
            <a:avLst>
              <a:gd name="adj" fmla="val 26607"/>
              <a:gd name="hf" fmla="val 102572"/>
              <a:gd name="vf" fmla="val 10521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r>
              <a:rPr lang="en-US" sz="1400"/>
              <a:t>Pre-Allocation</a:t>
            </a:r>
            <a:endParaRPr lang="en-GB" sz="1200"/>
          </a:p>
        </p:txBody>
      </p:sp>
    </p:spTree>
    <p:extLst>
      <p:ext uri="{BB962C8B-B14F-4D97-AF65-F5344CB8AC3E}">
        <p14:creationId xmlns:p14="http://schemas.microsoft.com/office/powerpoint/2010/main" val="323963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0710" y="2350752"/>
            <a:ext cx="2834856" cy="2156495"/>
          </a:xfrm>
          <a:noFill/>
        </p:spPr>
        <p:txBody>
          <a:bodyPr/>
          <a:lstStyle/>
          <a:p>
            <a:r>
              <a:rPr lang="en-GB">
                <a:solidFill>
                  <a:srgbClr val="003087"/>
                </a:solidFill>
                <a:latin typeface="Arial" panose="020B0604020202020204" pitchFamily="34" charset="0"/>
                <a:cs typeface="Arial" panose="020B0604020202020204" pitchFamily="34" charset="0"/>
              </a:rPr>
              <a:t>National Timeline</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745" y="116631"/>
            <a:ext cx="1954821" cy="8944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98FEBA51-734E-4D83-AB78-A01E8AEDD08E}"/>
              </a:ext>
            </a:extLst>
          </p:cNvPr>
          <p:cNvGraphicFramePr/>
          <p:nvPr>
            <p:extLst>
              <p:ext uri="{D42A27DB-BD31-4B8C-83A1-F6EECF244321}">
                <p14:modId xmlns:p14="http://schemas.microsoft.com/office/powerpoint/2010/main" val="3541051196"/>
              </p:ext>
            </p:extLst>
          </p:nvPr>
        </p:nvGraphicFramePr>
        <p:xfrm>
          <a:off x="297674" y="116631"/>
          <a:ext cx="6027625" cy="6527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22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s\Policy and programmes comms\Programmes\UKFPO\Branding\UKFPO NEW logo V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198" y="96953"/>
            <a:ext cx="1265802" cy="58264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746611" y="6424700"/>
            <a:ext cx="7776864" cy="432048"/>
          </a:xfrm>
        </p:spPr>
        <p:txBody>
          <a:bodyPr vert="horz" lIns="91440" tIns="45720" rIns="91440" bIns="45720" rtlCol="0" anchor="t">
            <a:normAutofit/>
          </a:bodyPr>
          <a:lstStyle/>
          <a:p>
            <a:pPr algn="l"/>
            <a:r>
              <a:rPr lang="en-GB" sz="1600">
                <a:solidFill>
                  <a:srgbClr val="A3A0A0"/>
                </a:solidFill>
                <a:latin typeface="Arial"/>
                <a:cs typeface="Arial"/>
              </a:rPr>
              <a:t>foundationprogramme.nhs.uk  			twitter: @UKFPO	</a:t>
            </a:r>
          </a:p>
        </p:txBody>
      </p:sp>
      <p:sp>
        <p:nvSpPr>
          <p:cNvPr id="11" name="Subtitle 2">
            <a:extLst>
              <a:ext uri="{FF2B5EF4-FFF2-40B4-BE49-F238E27FC236}">
                <a16:creationId xmlns:a16="http://schemas.microsoft.com/office/drawing/2014/main" id="{EA74BB30-B35A-4AE2-895F-9054BE4D21DC}"/>
              </a:ext>
            </a:extLst>
          </p:cNvPr>
          <p:cNvSpPr txBox="1">
            <a:spLocks/>
          </p:cNvSpPr>
          <p:nvPr/>
        </p:nvSpPr>
        <p:spPr>
          <a:xfrm>
            <a:off x="62357" y="551640"/>
            <a:ext cx="6628107" cy="5847269"/>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en-US" altLang="en-US" sz="2400">
              <a:solidFill>
                <a:srgbClr val="AD4191"/>
              </a:solidFill>
              <a:cs typeface="Calibri"/>
            </a:endParaRPr>
          </a:p>
        </p:txBody>
      </p:sp>
      <p:graphicFrame>
        <p:nvGraphicFramePr>
          <p:cNvPr id="2" name="Diagram 1">
            <a:extLst>
              <a:ext uri="{FF2B5EF4-FFF2-40B4-BE49-F238E27FC236}">
                <a16:creationId xmlns:a16="http://schemas.microsoft.com/office/drawing/2014/main" id="{07994224-0236-4ED2-9DD7-5C9623DEF150}"/>
              </a:ext>
            </a:extLst>
          </p:cNvPr>
          <p:cNvGraphicFramePr/>
          <p:nvPr>
            <p:extLst>
              <p:ext uri="{D42A27DB-BD31-4B8C-83A1-F6EECF244321}">
                <p14:modId xmlns:p14="http://schemas.microsoft.com/office/powerpoint/2010/main" val="4108500810"/>
              </p:ext>
            </p:extLst>
          </p:nvPr>
        </p:nvGraphicFramePr>
        <p:xfrm>
          <a:off x="273928" y="760334"/>
          <a:ext cx="8540267" cy="5552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0AFBE85-935C-44F4-B4EF-F6C0FD561A5F}"/>
              </a:ext>
            </a:extLst>
          </p:cNvPr>
          <p:cNvSpPr txBox="1"/>
          <p:nvPr/>
        </p:nvSpPr>
        <p:spPr>
          <a:xfrm>
            <a:off x="62357" y="352608"/>
            <a:ext cx="8162485" cy="461665"/>
          </a:xfrm>
          <a:prstGeom prst="rect">
            <a:avLst/>
          </a:prstGeom>
          <a:noFill/>
        </p:spPr>
        <p:txBody>
          <a:bodyPr wrap="square" lIns="91440" tIns="45720" rIns="91440" bIns="45720" rtlCol="0" anchor="t">
            <a:spAutoFit/>
          </a:bodyPr>
          <a:lstStyle/>
          <a:p>
            <a:r>
              <a:rPr lang="en-GB" sz="2400">
                <a:solidFill>
                  <a:srgbClr val="003087"/>
                </a:solidFill>
              </a:rPr>
              <a:t>Educational Achievements (Additional Degrees and Publications)</a:t>
            </a:r>
          </a:p>
        </p:txBody>
      </p:sp>
    </p:spTree>
    <p:extLst>
      <p:ext uri="{BB962C8B-B14F-4D97-AF65-F5344CB8AC3E}">
        <p14:creationId xmlns:p14="http://schemas.microsoft.com/office/powerpoint/2010/main" val="343192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s\Policy and programmes comms\Programmes\UKFPO\Branding\UKFPO NEW logo V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4477" y="76510"/>
            <a:ext cx="1265802" cy="58264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746611" y="6424700"/>
            <a:ext cx="7776864" cy="432048"/>
          </a:xfrm>
        </p:spPr>
        <p:txBody>
          <a:bodyPr vert="horz" lIns="91440" tIns="45720" rIns="91440" bIns="45720" rtlCol="0" anchor="t">
            <a:normAutofit/>
          </a:bodyPr>
          <a:lstStyle/>
          <a:p>
            <a:pPr algn="l"/>
            <a:r>
              <a:rPr lang="en-GB" sz="1600">
                <a:solidFill>
                  <a:srgbClr val="A3A0A0"/>
                </a:solidFill>
                <a:latin typeface="Arial"/>
                <a:cs typeface="Arial"/>
              </a:rPr>
              <a:t>foundationprogramme.nhs.uk  			twitter: @UKFPO	</a:t>
            </a:r>
          </a:p>
        </p:txBody>
      </p:sp>
      <p:sp>
        <p:nvSpPr>
          <p:cNvPr id="11" name="Subtitle 2">
            <a:extLst>
              <a:ext uri="{FF2B5EF4-FFF2-40B4-BE49-F238E27FC236}">
                <a16:creationId xmlns:a16="http://schemas.microsoft.com/office/drawing/2014/main" id="{EA74BB30-B35A-4AE2-895F-9054BE4D21DC}"/>
              </a:ext>
            </a:extLst>
          </p:cNvPr>
          <p:cNvSpPr txBox="1">
            <a:spLocks/>
          </p:cNvSpPr>
          <p:nvPr/>
        </p:nvSpPr>
        <p:spPr>
          <a:xfrm>
            <a:off x="62357" y="551640"/>
            <a:ext cx="6628107" cy="5847269"/>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en-US" altLang="en-US" sz="2400">
              <a:solidFill>
                <a:srgbClr val="AD4191"/>
              </a:solidFill>
              <a:cs typeface="Calibri"/>
            </a:endParaRPr>
          </a:p>
        </p:txBody>
      </p:sp>
      <p:graphicFrame>
        <p:nvGraphicFramePr>
          <p:cNvPr id="2" name="Diagram 1">
            <a:extLst>
              <a:ext uri="{FF2B5EF4-FFF2-40B4-BE49-F238E27FC236}">
                <a16:creationId xmlns:a16="http://schemas.microsoft.com/office/drawing/2014/main" id="{07994224-0236-4ED2-9DD7-5C9623DEF150}"/>
              </a:ext>
            </a:extLst>
          </p:cNvPr>
          <p:cNvGraphicFramePr/>
          <p:nvPr>
            <p:extLst>
              <p:ext uri="{D42A27DB-BD31-4B8C-83A1-F6EECF244321}">
                <p14:modId xmlns:p14="http://schemas.microsoft.com/office/powerpoint/2010/main" val="2614865312"/>
              </p:ext>
            </p:extLst>
          </p:nvPr>
        </p:nvGraphicFramePr>
        <p:xfrm>
          <a:off x="157387" y="823087"/>
          <a:ext cx="8764385" cy="548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0AFBE85-935C-44F4-B4EF-F6C0FD561A5F}"/>
              </a:ext>
            </a:extLst>
          </p:cNvPr>
          <p:cNvSpPr txBox="1"/>
          <p:nvPr/>
        </p:nvSpPr>
        <p:spPr>
          <a:xfrm>
            <a:off x="-61811" y="367069"/>
            <a:ext cx="8186253" cy="461665"/>
          </a:xfrm>
          <a:prstGeom prst="rect">
            <a:avLst/>
          </a:prstGeom>
          <a:noFill/>
        </p:spPr>
        <p:txBody>
          <a:bodyPr wrap="square" lIns="91440" tIns="45720" rIns="91440" bIns="45720" rtlCol="0" anchor="t">
            <a:spAutoFit/>
          </a:bodyPr>
          <a:lstStyle/>
          <a:p>
            <a:r>
              <a:rPr lang="en-GB" sz="2400">
                <a:solidFill>
                  <a:srgbClr val="003087"/>
                </a:solidFill>
              </a:rPr>
              <a:t>Educational Achievements (Additional Degrees and Publications)</a:t>
            </a:r>
          </a:p>
        </p:txBody>
      </p:sp>
    </p:spTree>
    <p:extLst>
      <p:ext uri="{BB962C8B-B14F-4D97-AF65-F5344CB8AC3E}">
        <p14:creationId xmlns:p14="http://schemas.microsoft.com/office/powerpoint/2010/main" val="251203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s\Policy and programmes comms\Programmes\UKFPO\Branding\UKFPO NEW logo V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406" y="6136651"/>
            <a:ext cx="1265802" cy="58264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746611" y="6424700"/>
            <a:ext cx="7776864" cy="432048"/>
          </a:xfrm>
        </p:spPr>
        <p:txBody>
          <a:bodyPr vert="horz" lIns="91440" tIns="45720" rIns="91440" bIns="45720" rtlCol="0" anchor="t">
            <a:normAutofit/>
          </a:bodyPr>
          <a:lstStyle/>
          <a:p>
            <a:pPr algn="l"/>
            <a:r>
              <a:rPr lang="en-GB" sz="1600">
                <a:solidFill>
                  <a:srgbClr val="A3A0A0"/>
                </a:solidFill>
                <a:latin typeface="Arial"/>
                <a:cs typeface="Arial"/>
              </a:rPr>
              <a:t>foundationprogramme.nhs.uk  			twitter: @UKFPO	</a:t>
            </a:r>
          </a:p>
        </p:txBody>
      </p:sp>
      <p:sp>
        <p:nvSpPr>
          <p:cNvPr id="11" name="Subtitle 2">
            <a:extLst>
              <a:ext uri="{FF2B5EF4-FFF2-40B4-BE49-F238E27FC236}">
                <a16:creationId xmlns:a16="http://schemas.microsoft.com/office/drawing/2014/main" id="{EA74BB30-B35A-4AE2-895F-9054BE4D21DC}"/>
              </a:ext>
            </a:extLst>
          </p:cNvPr>
          <p:cNvSpPr txBox="1">
            <a:spLocks/>
          </p:cNvSpPr>
          <p:nvPr/>
        </p:nvSpPr>
        <p:spPr>
          <a:xfrm>
            <a:off x="62357" y="551640"/>
            <a:ext cx="6628107" cy="5847269"/>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en-US" altLang="en-US" sz="2400">
              <a:solidFill>
                <a:srgbClr val="AD4191"/>
              </a:solidFill>
              <a:cs typeface="Calibri"/>
            </a:endParaRPr>
          </a:p>
        </p:txBody>
      </p:sp>
      <p:graphicFrame>
        <p:nvGraphicFramePr>
          <p:cNvPr id="1028" name="TextBox 2">
            <a:extLst>
              <a:ext uri="{FF2B5EF4-FFF2-40B4-BE49-F238E27FC236}">
                <a16:creationId xmlns:a16="http://schemas.microsoft.com/office/drawing/2014/main" id="{FBC67A2A-53AB-4DFE-A092-6E52C491990D}"/>
              </a:ext>
            </a:extLst>
          </p:cNvPr>
          <p:cNvGraphicFramePr/>
          <p:nvPr>
            <p:extLst>
              <p:ext uri="{D42A27DB-BD31-4B8C-83A1-F6EECF244321}">
                <p14:modId xmlns:p14="http://schemas.microsoft.com/office/powerpoint/2010/main" val="3822705053"/>
              </p:ext>
            </p:extLst>
          </p:nvPr>
        </p:nvGraphicFramePr>
        <p:xfrm>
          <a:off x="144143" y="465050"/>
          <a:ext cx="7055221" cy="5847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Explosion: 14 Points 16">
            <a:extLst>
              <a:ext uri="{FF2B5EF4-FFF2-40B4-BE49-F238E27FC236}">
                <a16:creationId xmlns:a16="http://schemas.microsoft.com/office/drawing/2014/main" id="{FACB180C-4FCA-4566-90F1-CD65A4DF7C9C}"/>
              </a:ext>
            </a:extLst>
          </p:cNvPr>
          <p:cNvSpPr/>
          <p:nvPr/>
        </p:nvSpPr>
        <p:spPr>
          <a:xfrm rot="464019">
            <a:off x="6429340" y="-27057"/>
            <a:ext cx="3105365" cy="25277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a:cs typeface="Calibri"/>
            </a:endParaRPr>
          </a:p>
          <a:p>
            <a:pPr algn="ctr"/>
            <a:r>
              <a:rPr lang="en-GB" sz="1400">
                <a:latin typeface="Arial"/>
                <a:cs typeface="Calibri"/>
              </a:rPr>
              <a:t>Educational Achievements and Publications</a:t>
            </a:r>
            <a:endParaRPr lang="en-GB">
              <a:cs typeface="Calibri"/>
            </a:endParaRPr>
          </a:p>
          <a:p>
            <a:pPr algn="ctr"/>
            <a:endParaRPr lang="en-GB">
              <a:cs typeface="Calibri"/>
            </a:endParaRPr>
          </a:p>
        </p:txBody>
      </p:sp>
      <p:sp>
        <p:nvSpPr>
          <p:cNvPr id="2" name="Thought Bubble: Cloud 1">
            <a:extLst>
              <a:ext uri="{FF2B5EF4-FFF2-40B4-BE49-F238E27FC236}">
                <a16:creationId xmlns:a16="http://schemas.microsoft.com/office/drawing/2014/main" id="{8213AC82-3C02-4824-AE7B-E32E25A50F21}"/>
              </a:ext>
            </a:extLst>
          </p:cNvPr>
          <p:cNvSpPr/>
          <p:nvPr/>
        </p:nvSpPr>
        <p:spPr>
          <a:xfrm>
            <a:off x="7067621" y="3263316"/>
            <a:ext cx="1203923" cy="518281"/>
          </a:xfrm>
          <a:prstGeom prst="cloudCallout">
            <a:avLst>
              <a:gd name="adj1" fmla="val -53861"/>
              <a:gd name="adj2" fmla="val 77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bg1"/>
                </a:solidFill>
              </a:rPr>
              <a:t>Important!</a:t>
            </a:r>
          </a:p>
        </p:txBody>
      </p:sp>
    </p:spTree>
    <p:extLst>
      <p:ext uri="{BB962C8B-B14F-4D97-AF65-F5344CB8AC3E}">
        <p14:creationId xmlns:p14="http://schemas.microsoft.com/office/powerpoint/2010/main" val="81123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D2B8D33-528A-400D-B3D1-CBCB5122021F}"/>
              </a:ext>
            </a:extLst>
          </p:cNvPr>
          <p:cNvSpPr>
            <a:spLocks noGrp="1"/>
          </p:cNvSpPr>
          <p:nvPr>
            <p:ph idx="1"/>
          </p:nvPr>
        </p:nvSpPr>
        <p:spPr>
          <a:xfrm>
            <a:off x="792636" y="2553189"/>
            <a:ext cx="7505863" cy="4105055"/>
          </a:xfrm>
        </p:spPr>
        <p:txBody>
          <a:bodyPr vert="horz" lIns="91440" tIns="45720" rIns="91440" bIns="45720" rtlCol="0" anchor="ctr">
            <a:normAutofit/>
          </a:bodyPr>
          <a:lstStyle/>
          <a:p>
            <a:pPr>
              <a:lnSpc>
                <a:spcPct val="90000"/>
              </a:lnSpc>
            </a:pPr>
            <a:r>
              <a:rPr lang="en-GB" sz="2000" dirty="0"/>
              <a:t>Applicants who are intercalating, but their degree ratification is not due until after the closure of the national application window </a:t>
            </a:r>
            <a:r>
              <a:rPr lang="en-GB" sz="2000" b="1" dirty="0"/>
              <a:t>(but before 3</a:t>
            </a:r>
            <a:r>
              <a:rPr lang="en-GB" sz="2000" b="1" baseline="30000" dirty="0"/>
              <a:t>rd</a:t>
            </a:r>
            <a:r>
              <a:rPr lang="en-GB" sz="2000" b="1" dirty="0"/>
              <a:t> November 2021) </a:t>
            </a:r>
            <a:r>
              <a:rPr lang="en-GB" sz="2000" dirty="0"/>
              <a:t>must follow the same procedure in claiming for points initially on their application. </a:t>
            </a:r>
            <a:endParaRPr lang="en-GB" sz="2000" dirty="0">
              <a:cs typeface="Calibri"/>
            </a:endParaRPr>
          </a:p>
          <a:p>
            <a:pPr>
              <a:lnSpc>
                <a:spcPct val="90000"/>
              </a:lnSpc>
            </a:pPr>
            <a:r>
              <a:rPr lang="en-GB" sz="2000" dirty="0">
                <a:ea typeface="+mn-lt"/>
                <a:cs typeface="+mn-lt"/>
              </a:rPr>
              <a:t>The degree must be ratified by </a:t>
            </a:r>
            <a:r>
              <a:rPr lang="en-GB" sz="2000" b="1" dirty="0">
                <a:ea typeface="+mn-lt"/>
                <a:cs typeface="+mn-lt"/>
              </a:rPr>
              <a:t>3</a:t>
            </a:r>
            <a:r>
              <a:rPr lang="en-GB" sz="2000" b="1" baseline="30000" dirty="0">
                <a:ea typeface="+mn-lt"/>
                <a:cs typeface="+mn-lt"/>
              </a:rPr>
              <a:t>rd</a:t>
            </a:r>
            <a:r>
              <a:rPr lang="en-GB" sz="2000" b="1" dirty="0">
                <a:ea typeface="+mn-lt"/>
                <a:cs typeface="+mn-lt"/>
              </a:rPr>
              <a:t> November 2021</a:t>
            </a:r>
            <a:r>
              <a:rPr lang="en-GB" sz="2000" dirty="0">
                <a:ea typeface="+mn-lt"/>
                <a:cs typeface="+mn-lt"/>
              </a:rPr>
              <a:t>. Publications must also have been published by this date. There are no exceptions. </a:t>
            </a:r>
            <a:endParaRPr lang="en-US" sz="2000" dirty="0">
              <a:ea typeface="+mn-lt"/>
              <a:cs typeface="+mn-lt"/>
            </a:endParaRPr>
          </a:p>
          <a:p>
            <a:pPr>
              <a:lnSpc>
                <a:spcPct val="90000"/>
              </a:lnSpc>
            </a:pPr>
            <a:r>
              <a:rPr lang="en-GB" sz="2000" dirty="0"/>
              <a:t>Upon verified EA points being released to applicants on 11</a:t>
            </a:r>
            <a:r>
              <a:rPr lang="en-GB" sz="2000" baseline="30000" dirty="0"/>
              <a:t>th</a:t>
            </a:r>
            <a:r>
              <a:rPr lang="en-GB" sz="2000" dirty="0"/>
              <a:t> October, you will be awarded a score of ‘0.’ This is the expectation and does not negatively impact you. </a:t>
            </a:r>
            <a:endParaRPr lang="en-GB" sz="2000" dirty="0">
              <a:cs typeface="Calibri"/>
            </a:endParaRPr>
          </a:p>
          <a:p>
            <a:pPr>
              <a:lnSpc>
                <a:spcPct val="90000"/>
              </a:lnSpc>
            </a:pPr>
            <a:r>
              <a:rPr lang="en-GB" sz="2000" dirty="0"/>
              <a:t>You should submit a Stage 1 Appeal in order for the evidence to be reviewed. </a:t>
            </a:r>
            <a:endParaRPr lang="en-GB" sz="2000" dirty="0">
              <a:cs typeface="Calibri"/>
            </a:endParaRPr>
          </a:p>
          <a:p>
            <a:pPr>
              <a:lnSpc>
                <a:spcPct val="90000"/>
              </a:lnSpc>
            </a:pPr>
            <a:r>
              <a:rPr lang="en-GB" sz="2000" dirty="0"/>
              <a:t>If accepted, you will be awarded the appropriate number of points.</a:t>
            </a:r>
            <a:endParaRPr lang="en-GB" sz="2000" dirty="0">
              <a:cs typeface="Calibri"/>
            </a:endParaRPr>
          </a:p>
        </p:txBody>
      </p:sp>
      <p:pic>
        <p:nvPicPr>
          <p:cNvPr id="11" name="Picture 2" descr="S:\Comms\Policy and programmes comms\Programmes\UKFPO\Branding\UKFPO NEW logo V3.jpg">
            <a:extLst>
              <a:ext uri="{FF2B5EF4-FFF2-40B4-BE49-F238E27FC236}">
                <a16:creationId xmlns:a16="http://schemas.microsoft.com/office/drawing/2014/main" id="{6D10C469-0DD1-44EC-8295-06ADDFBFB7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63" y="-690"/>
            <a:ext cx="1265802" cy="582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68E897-50B9-411A-9777-A7FB5EEB0517}"/>
              </a:ext>
            </a:extLst>
          </p:cNvPr>
          <p:cNvSpPr>
            <a:spLocks noGrp="1"/>
          </p:cNvSpPr>
          <p:nvPr>
            <p:ph type="title"/>
          </p:nvPr>
        </p:nvSpPr>
        <p:spPr>
          <a:xfrm>
            <a:off x="718879" y="800392"/>
            <a:ext cx="7698523" cy="1212102"/>
          </a:xfrm>
        </p:spPr>
        <p:txBody>
          <a:bodyPr>
            <a:normAutofit/>
          </a:bodyPr>
          <a:lstStyle/>
          <a:p>
            <a:r>
              <a:rPr lang="en-GB" sz="3500">
                <a:solidFill>
                  <a:srgbClr val="FFFFFF"/>
                </a:solidFill>
              </a:rPr>
              <a:t>Important: Delayed Degrees/Publications and Claiming Points</a:t>
            </a:r>
          </a:p>
        </p:txBody>
      </p:sp>
    </p:spTree>
    <p:extLst>
      <p:ext uri="{BB962C8B-B14F-4D97-AF65-F5344CB8AC3E}">
        <p14:creationId xmlns:p14="http://schemas.microsoft.com/office/powerpoint/2010/main" val="291749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8E897-50B9-411A-9777-A7FB5EEB0517}"/>
              </a:ext>
            </a:extLst>
          </p:cNvPr>
          <p:cNvSpPr>
            <a:spLocks noGrp="1"/>
          </p:cNvSpPr>
          <p:nvPr>
            <p:ph type="title"/>
          </p:nvPr>
        </p:nvSpPr>
        <p:spPr>
          <a:xfrm>
            <a:off x="428073" y="142677"/>
            <a:ext cx="7288583" cy="1217858"/>
          </a:xfrm>
        </p:spPr>
        <p:txBody>
          <a:bodyPr anchor="ctr">
            <a:normAutofit fontScale="90000"/>
          </a:bodyPr>
          <a:lstStyle/>
          <a:p>
            <a:pPr>
              <a:lnSpc>
                <a:spcPct val="90000"/>
              </a:lnSpc>
            </a:pPr>
            <a:r>
              <a:rPr lang="en-GB" sz="3500">
                <a:solidFill>
                  <a:srgbClr val="FFFFFF"/>
                </a:solidFill>
              </a:rPr>
              <a:t>Important: Delayed Degrees/Publications and Claiming Points</a:t>
            </a:r>
          </a:p>
        </p:txBody>
      </p:sp>
      <p:pic>
        <p:nvPicPr>
          <p:cNvPr id="11" name="Picture 2" descr="S:\Comms\Policy and programmes comms\Programmes\UKFPO\Branding\UKFPO NEW logo V3.jpg">
            <a:extLst>
              <a:ext uri="{FF2B5EF4-FFF2-40B4-BE49-F238E27FC236}">
                <a16:creationId xmlns:a16="http://schemas.microsoft.com/office/drawing/2014/main" id="{6D10C469-0DD1-44EC-8295-06ADDFBFB7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7998" y="53099"/>
            <a:ext cx="1265802" cy="5826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4">
            <a:extLst>
              <a:ext uri="{FF2B5EF4-FFF2-40B4-BE49-F238E27FC236}">
                <a16:creationId xmlns:a16="http://schemas.microsoft.com/office/drawing/2014/main" id="{48F1FEC0-C54E-428A-B773-BCD1ACBE8B34}"/>
              </a:ext>
            </a:extLst>
          </p:cNvPr>
          <p:cNvGraphicFramePr/>
          <p:nvPr>
            <p:extLst>
              <p:ext uri="{D42A27DB-BD31-4B8C-83A1-F6EECF244321}">
                <p14:modId xmlns:p14="http://schemas.microsoft.com/office/powerpoint/2010/main" val="2966796284"/>
              </p:ext>
            </p:extLst>
          </p:nvPr>
        </p:nvGraphicFramePr>
        <p:xfrm>
          <a:off x="223065" y="2347038"/>
          <a:ext cx="8859259" cy="433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47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477" y="78238"/>
            <a:ext cx="1265802" cy="58264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746611" y="6424700"/>
            <a:ext cx="7776864" cy="432048"/>
          </a:xfrm>
        </p:spPr>
        <p:txBody>
          <a:bodyPr vert="horz" lIns="91440" tIns="45720" rIns="91440" bIns="45720" rtlCol="0" anchor="t">
            <a:normAutofit/>
          </a:bodyPr>
          <a:lstStyle/>
          <a:p>
            <a:pPr algn="l"/>
            <a:r>
              <a:rPr lang="en-GB" sz="1600">
                <a:solidFill>
                  <a:srgbClr val="A3A0A0"/>
                </a:solidFill>
                <a:latin typeface="Arial"/>
                <a:cs typeface="Arial"/>
              </a:rPr>
              <a:t>foundationprogramme.nhs.uk  			twitter: @UKFPO	</a:t>
            </a:r>
          </a:p>
        </p:txBody>
      </p:sp>
      <p:graphicFrame>
        <p:nvGraphicFramePr>
          <p:cNvPr id="1030" name="Subtitle 2">
            <a:extLst>
              <a:ext uri="{FF2B5EF4-FFF2-40B4-BE49-F238E27FC236}">
                <a16:creationId xmlns:a16="http://schemas.microsoft.com/office/drawing/2014/main" id="{98FA4FBA-7A30-47C1-B9B6-D444B742CC70}"/>
              </a:ext>
            </a:extLst>
          </p:cNvPr>
          <p:cNvGraphicFramePr/>
          <p:nvPr>
            <p:extLst>
              <p:ext uri="{D42A27DB-BD31-4B8C-83A1-F6EECF244321}">
                <p14:modId xmlns:p14="http://schemas.microsoft.com/office/powerpoint/2010/main" val="1855646382"/>
              </p:ext>
            </p:extLst>
          </p:nvPr>
        </p:nvGraphicFramePr>
        <p:xfrm>
          <a:off x="259322" y="369562"/>
          <a:ext cx="6771542" cy="5434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34" name="Group 1033">
            <a:extLst>
              <a:ext uri="{FF2B5EF4-FFF2-40B4-BE49-F238E27FC236}">
                <a16:creationId xmlns:a16="http://schemas.microsoft.com/office/drawing/2014/main" id="{C2DD3C5D-C864-49DF-8797-430CC6DA68CB}"/>
              </a:ext>
            </a:extLst>
          </p:cNvPr>
          <p:cNvGrpSpPr/>
          <p:nvPr/>
        </p:nvGrpSpPr>
        <p:grpSpPr>
          <a:xfrm>
            <a:off x="7163998" y="4566349"/>
            <a:ext cx="1720680" cy="1813822"/>
            <a:chOff x="0" y="0"/>
            <a:chExt cx="2694305" cy="2710180"/>
          </a:xfrm>
        </p:grpSpPr>
        <p:sp>
          <p:nvSpPr>
            <p:cNvPr id="75" name="Rounded Rectangle 6">
              <a:extLst>
                <a:ext uri="{FF2B5EF4-FFF2-40B4-BE49-F238E27FC236}">
                  <a16:creationId xmlns:a16="http://schemas.microsoft.com/office/drawing/2014/main" id="{68186643-9116-4E5F-8892-5DD9C4EA24A5}"/>
                </a:ext>
              </a:extLst>
            </p:cNvPr>
            <p:cNvSpPr/>
            <p:nvPr/>
          </p:nvSpPr>
          <p:spPr>
            <a:xfrm>
              <a:off x="248285" y="244475"/>
              <a:ext cx="2193290" cy="2199640"/>
            </a:xfrm>
            <a:prstGeom prst="roundRect">
              <a:avLst>
                <a:gd name="adj" fmla="val 9127"/>
              </a:avLst>
            </a:prstGeom>
            <a:blipFill rotWithShape="1">
              <a:blip r:embed="rId9"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a:solidFill>
                    <a:srgbClr val="000000"/>
                  </a:solidFill>
                  <a:effectLst/>
                  <a:ea typeface="ＭＳ Ｐゴシック"/>
                  <a:cs typeface="Times New Roman"/>
                </a:rPr>
                <a:t> </a:t>
              </a:r>
            </a:p>
          </p:txBody>
        </p:sp>
        <p:pic>
          <p:nvPicPr>
            <p:cNvPr id="76" name="Picture 75">
              <a:extLst>
                <a:ext uri="{FF2B5EF4-FFF2-40B4-BE49-F238E27FC236}">
                  <a16:creationId xmlns:a16="http://schemas.microsoft.com/office/drawing/2014/main" id="{AF97FA16-8887-4035-86D0-CA6F53CEE61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0800000">
              <a:off x="0" y="0"/>
              <a:ext cx="2694305" cy="2710180"/>
            </a:xfrm>
            <a:prstGeom prst="rect">
              <a:avLst/>
            </a:prstGeom>
          </p:spPr>
        </p:pic>
      </p:grpSp>
    </p:spTree>
    <p:extLst>
      <p:ext uri="{BB962C8B-B14F-4D97-AF65-F5344CB8AC3E}">
        <p14:creationId xmlns:p14="http://schemas.microsoft.com/office/powerpoint/2010/main" val="241742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3802" y="320150"/>
            <a:ext cx="7541790" cy="1325563"/>
          </a:xfrm>
        </p:spPr>
        <p:txBody>
          <a:bodyPr vert="horz" lIns="91440" tIns="45720" rIns="91440" bIns="45720" rtlCol="0" anchor="t">
            <a:normAutofit/>
          </a:bodyPr>
          <a:lstStyle/>
          <a:p>
            <a:pPr algn="l">
              <a:lnSpc>
                <a:spcPct val="90000"/>
              </a:lnSpc>
            </a:pPr>
            <a:r>
              <a:rPr lang="en-US" kern="1200">
                <a:solidFill>
                  <a:schemeClr val="tx1"/>
                </a:solidFill>
                <a:latin typeface="+mj-lt"/>
                <a:ea typeface="+mj-ea"/>
                <a:cs typeface="+mj-cs"/>
              </a:rPr>
              <a:t>Linked Applications</a:t>
            </a:r>
          </a:p>
        </p:txBody>
      </p:sp>
      <p:grpSp>
        <p:nvGrpSpPr>
          <p:cNvPr id="22" name="Group 21">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23"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Subtitle 2">
            <a:extLst>
              <a:ext uri="{FF2B5EF4-FFF2-40B4-BE49-F238E27FC236}">
                <a16:creationId xmlns:a16="http://schemas.microsoft.com/office/drawing/2014/main" id="{B866FB2C-4710-43C5-9550-DAB30B3A167E}"/>
              </a:ext>
            </a:extLst>
          </p:cNvPr>
          <p:cNvSpPr>
            <a:spLocks noGrp="1"/>
          </p:cNvSpPr>
          <p:nvPr>
            <p:ph type="subTitle" idx="1"/>
          </p:nvPr>
        </p:nvSpPr>
        <p:spPr>
          <a:xfrm>
            <a:off x="938758" y="1115736"/>
            <a:ext cx="7566834" cy="5410899"/>
          </a:xfrm>
        </p:spPr>
        <p:txBody>
          <a:bodyPr vert="horz" lIns="91440" tIns="45720" rIns="91440" bIns="45720" rtlCol="0" anchor="t">
            <a:normAutofit lnSpcReduction="10000"/>
          </a:bodyPr>
          <a:lstStyle/>
          <a:p>
            <a:pPr marL="628650" indent="-285750" algn="l">
              <a:lnSpc>
                <a:spcPct val="90000"/>
              </a:lnSpc>
              <a:buFont typeface="Wingdings" panose="05000000000000000000" pitchFamily="2" charset="2"/>
              <a:buChar char="Ø"/>
            </a:pPr>
            <a:r>
              <a:rPr lang="en-US" altLang="en-US" sz="1800" dirty="0">
                <a:solidFill>
                  <a:srgbClr val="003087"/>
                </a:solidFill>
                <a:latin typeface="Arial"/>
                <a:cs typeface="Arial"/>
              </a:rPr>
              <a:t>Both applicants must preference </a:t>
            </a:r>
            <a:r>
              <a:rPr lang="en-US" altLang="en-US" sz="1800" dirty="0" err="1">
                <a:solidFill>
                  <a:srgbClr val="003087"/>
                </a:solidFill>
                <a:latin typeface="Arial"/>
                <a:cs typeface="Arial"/>
              </a:rPr>
              <a:t>UoAs</a:t>
            </a:r>
            <a:r>
              <a:rPr lang="en-US" altLang="en-US" sz="1800" dirty="0">
                <a:solidFill>
                  <a:srgbClr val="003087"/>
                </a:solidFill>
                <a:latin typeface="Arial"/>
                <a:cs typeface="Arial"/>
              </a:rPr>
              <a:t> in the same order</a:t>
            </a:r>
          </a:p>
          <a:p>
            <a:pPr marL="628650" indent="-285750" algn="l">
              <a:lnSpc>
                <a:spcPct val="90000"/>
              </a:lnSpc>
              <a:buFont typeface="Wingdings" panose="05000000000000000000" pitchFamily="2" charset="2"/>
              <a:buChar char="Ø"/>
            </a:pPr>
            <a:endParaRPr lang="en-US" altLang="en-US" sz="1800" dirty="0">
              <a:solidFill>
                <a:srgbClr val="003087">
                  <a:alpha val="82000"/>
                </a:srgbClr>
              </a:solidFill>
              <a:latin typeface="Arial" panose="020B0604020202020204" pitchFamily="34" charset="0"/>
              <a:cs typeface="Arial" panose="020B0604020202020204" pitchFamily="34" charset="0"/>
            </a:endParaRPr>
          </a:p>
          <a:p>
            <a:pPr marL="628650" indent="-285750" algn="l">
              <a:lnSpc>
                <a:spcPct val="90000"/>
              </a:lnSpc>
              <a:buFont typeface="Wingdings" panose="05000000000000000000" pitchFamily="2" charset="2"/>
              <a:buChar char="Ø"/>
            </a:pPr>
            <a:r>
              <a:rPr lang="en-US" altLang="en-US" sz="1800" dirty="0">
                <a:solidFill>
                  <a:srgbClr val="003087"/>
                </a:solidFill>
                <a:latin typeface="Arial"/>
                <a:cs typeface="Arial"/>
              </a:rPr>
              <a:t>One applicants wishing to link will receive an email. You must confirm the link in the email for linking to work.</a:t>
            </a:r>
          </a:p>
          <a:p>
            <a:pPr marL="628650" indent="-285750" algn="l">
              <a:lnSpc>
                <a:spcPct val="90000"/>
              </a:lnSpc>
              <a:buFont typeface="Wingdings" panose="05000000000000000000" pitchFamily="2" charset="2"/>
              <a:buChar char="Ø"/>
            </a:pPr>
            <a:endParaRPr lang="en-US" altLang="en-US" sz="1800" dirty="0">
              <a:solidFill>
                <a:srgbClr val="003087">
                  <a:alpha val="82000"/>
                </a:srgbClr>
              </a:solidFill>
              <a:latin typeface="Arial" panose="020B0604020202020204" pitchFamily="34" charset="0"/>
              <a:cs typeface="Arial" panose="020B0604020202020204" pitchFamily="34" charset="0"/>
            </a:endParaRPr>
          </a:p>
          <a:p>
            <a:pPr marL="628650" indent="-285750" algn="l">
              <a:lnSpc>
                <a:spcPct val="90000"/>
              </a:lnSpc>
              <a:buFont typeface="Wingdings" panose="05000000000000000000" pitchFamily="2" charset="2"/>
              <a:buChar char="Ø"/>
            </a:pPr>
            <a:r>
              <a:rPr lang="en-US" altLang="en-US" sz="1800" dirty="0">
                <a:solidFill>
                  <a:srgbClr val="003087"/>
                </a:solidFill>
                <a:latin typeface="Arial"/>
                <a:cs typeface="Arial"/>
              </a:rPr>
              <a:t>Links are not possible if applicants choose to accept an offer for SFP or FPP</a:t>
            </a:r>
          </a:p>
          <a:p>
            <a:pPr marL="628650" indent="-285750" algn="l">
              <a:lnSpc>
                <a:spcPct val="90000"/>
              </a:lnSpc>
              <a:buFont typeface="Wingdings" panose="05000000000000000000" pitchFamily="2" charset="2"/>
              <a:buChar char="Ø"/>
            </a:pPr>
            <a:endParaRPr lang="en-US" altLang="en-US" sz="1800" dirty="0">
              <a:solidFill>
                <a:srgbClr val="003087">
                  <a:alpha val="82000"/>
                </a:srgbClr>
              </a:solidFill>
              <a:latin typeface="Arial" panose="020B0604020202020204" pitchFamily="34" charset="0"/>
              <a:cs typeface="Arial" panose="020B0604020202020204" pitchFamily="34" charset="0"/>
            </a:endParaRPr>
          </a:p>
          <a:p>
            <a:pPr marL="628650" indent="-285750" algn="l">
              <a:lnSpc>
                <a:spcPct val="90000"/>
              </a:lnSpc>
              <a:buFont typeface="Wingdings" panose="05000000000000000000" pitchFamily="2" charset="2"/>
              <a:buChar char="Ø"/>
            </a:pPr>
            <a:r>
              <a:rPr lang="en-US" altLang="en-US" sz="1800" dirty="0">
                <a:solidFill>
                  <a:srgbClr val="003087"/>
                </a:solidFill>
                <a:latin typeface="Arial"/>
                <a:cs typeface="Arial"/>
              </a:rPr>
              <a:t>Links will be severed if: -</a:t>
            </a:r>
          </a:p>
          <a:p>
            <a:pPr marL="1143000" lvl="1" indent="-285750" algn="l">
              <a:lnSpc>
                <a:spcPct val="90000"/>
              </a:lnSpc>
              <a:buFont typeface="Wingdings" panose="05000000000000000000" pitchFamily="2" charset="2"/>
              <a:buChar char="Ø"/>
            </a:pPr>
            <a:r>
              <a:rPr lang="en-US" altLang="en-US" sz="1800" dirty="0">
                <a:solidFill>
                  <a:srgbClr val="003087"/>
                </a:solidFill>
                <a:latin typeface="Arial"/>
                <a:cs typeface="Arial"/>
              </a:rPr>
              <a:t>Either or both accept an SFP or FPP offer</a:t>
            </a:r>
          </a:p>
          <a:p>
            <a:pPr marL="1143000" lvl="1" indent="-285750" algn="l">
              <a:lnSpc>
                <a:spcPct val="90000"/>
              </a:lnSpc>
              <a:buFont typeface="Wingdings" panose="05000000000000000000" pitchFamily="2" charset="2"/>
              <a:buChar char="Ø"/>
            </a:pPr>
            <a:r>
              <a:rPr lang="en-US" altLang="en-US" sz="1800" dirty="0">
                <a:solidFill>
                  <a:srgbClr val="003087"/>
                </a:solidFill>
                <a:latin typeface="Arial"/>
                <a:cs typeface="Arial"/>
              </a:rPr>
              <a:t>Either or both are placed on reserve list</a:t>
            </a:r>
          </a:p>
          <a:p>
            <a:pPr marL="1143000" lvl="1" indent="-285750" algn="l">
              <a:lnSpc>
                <a:spcPct val="90000"/>
              </a:lnSpc>
              <a:buFont typeface="Wingdings" panose="05000000000000000000" pitchFamily="2" charset="2"/>
              <a:buChar char="Ø"/>
            </a:pPr>
            <a:r>
              <a:rPr lang="en-US" altLang="en-US" sz="1800" dirty="0">
                <a:solidFill>
                  <a:srgbClr val="003087"/>
                </a:solidFill>
                <a:latin typeface="Arial"/>
                <a:cs typeface="Arial"/>
              </a:rPr>
              <a:t>Preferences are changed after the submission of the original application</a:t>
            </a:r>
            <a:endParaRPr lang="en-US" altLang="en-US" sz="1800" dirty="0">
              <a:solidFill>
                <a:srgbClr val="003087">
                  <a:alpha val="82000"/>
                </a:srgbClr>
              </a:solidFill>
              <a:latin typeface="Arial" panose="020B0604020202020204" pitchFamily="34" charset="0"/>
              <a:cs typeface="Arial" panose="020B0604020202020204" pitchFamily="34" charset="0"/>
            </a:endParaRPr>
          </a:p>
          <a:p>
            <a:pPr marL="171450" indent="-285750" algn="l">
              <a:lnSpc>
                <a:spcPct val="90000"/>
              </a:lnSpc>
              <a:buFont typeface="Wingdings" panose="05000000000000000000" pitchFamily="2" charset="2"/>
              <a:buChar char="Ø"/>
            </a:pPr>
            <a:endParaRPr lang="en-US" altLang="en-US" sz="1800" dirty="0">
              <a:solidFill>
                <a:srgbClr val="003087">
                  <a:alpha val="82000"/>
                </a:srgbClr>
              </a:solidFill>
              <a:latin typeface="Arial" panose="020B0604020202020204" pitchFamily="34" charset="0"/>
              <a:cs typeface="Arial" panose="020B0604020202020204" pitchFamily="34" charset="0"/>
            </a:endParaRPr>
          </a:p>
          <a:p>
            <a:pPr marL="628650" indent="-285750" algn="l">
              <a:lnSpc>
                <a:spcPct val="90000"/>
              </a:lnSpc>
              <a:buFont typeface="Wingdings" panose="05000000000000000000" pitchFamily="2" charset="2"/>
              <a:buChar char="Ø"/>
            </a:pPr>
            <a:r>
              <a:rPr lang="en-US" altLang="en-US" sz="1800" dirty="0">
                <a:solidFill>
                  <a:srgbClr val="003087"/>
                </a:solidFill>
                <a:latin typeface="Arial"/>
                <a:cs typeface="Arial"/>
              </a:rPr>
              <a:t>Both applicants must be allocated to the primary list</a:t>
            </a:r>
          </a:p>
          <a:p>
            <a:pPr marL="628650" indent="-285750" algn="l">
              <a:lnSpc>
                <a:spcPct val="90000"/>
              </a:lnSpc>
              <a:buFont typeface="Wingdings" panose="05000000000000000000" pitchFamily="2" charset="2"/>
              <a:buChar char="Ø"/>
            </a:pPr>
            <a:endParaRPr lang="en-US" altLang="en-US" sz="1800" dirty="0">
              <a:solidFill>
                <a:srgbClr val="003087">
                  <a:alpha val="82000"/>
                </a:srgbClr>
              </a:solidFill>
              <a:latin typeface="Arial" panose="020B0604020202020204" pitchFamily="34" charset="0"/>
              <a:cs typeface="Arial" panose="020B0604020202020204" pitchFamily="34" charset="0"/>
            </a:endParaRPr>
          </a:p>
          <a:p>
            <a:pPr marL="628650" indent="-285750" algn="l">
              <a:lnSpc>
                <a:spcPct val="90000"/>
              </a:lnSpc>
              <a:buFont typeface="Wingdings" panose="05000000000000000000" pitchFamily="2" charset="2"/>
              <a:buChar char="Ø"/>
            </a:pPr>
            <a:r>
              <a:rPr lang="en-US" altLang="en-US" sz="1800" dirty="0">
                <a:solidFill>
                  <a:srgbClr val="003087"/>
                </a:solidFill>
                <a:latin typeface="Arial"/>
                <a:cs typeface="Arial"/>
              </a:rPr>
              <a:t>Applicants are allocated in accordance with the lower rank</a:t>
            </a:r>
          </a:p>
          <a:p>
            <a:pPr marL="628650" indent="-285750" algn="l">
              <a:lnSpc>
                <a:spcPct val="90000"/>
              </a:lnSpc>
              <a:buFont typeface="Wingdings" panose="05000000000000000000" pitchFamily="2" charset="2"/>
              <a:buChar char="Ø"/>
            </a:pPr>
            <a:endParaRPr lang="en-US" altLang="en-US" sz="1800" dirty="0">
              <a:solidFill>
                <a:srgbClr val="003087">
                  <a:alpha val="82000"/>
                </a:srgbClr>
              </a:solidFill>
              <a:latin typeface="Arial" panose="020B0604020202020204" pitchFamily="34" charset="0"/>
              <a:cs typeface="Arial" panose="020B0604020202020204" pitchFamily="34" charset="0"/>
            </a:endParaRPr>
          </a:p>
          <a:p>
            <a:pPr marL="628650" indent="-285750" algn="l">
              <a:lnSpc>
                <a:spcPct val="90000"/>
              </a:lnSpc>
              <a:buFont typeface="Wingdings" panose="05000000000000000000" pitchFamily="2" charset="2"/>
              <a:buChar char="Ø"/>
            </a:pPr>
            <a:r>
              <a:rPr lang="en-US" altLang="en-US" sz="1800" dirty="0">
                <a:solidFill>
                  <a:srgbClr val="003087"/>
                </a:solidFill>
                <a:latin typeface="Arial"/>
                <a:cs typeface="Arial"/>
              </a:rPr>
              <a:t>Local policies vary at group/</a:t>
            </a:r>
            <a:r>
              <a:rPr lang="en-US" altLang="en-US" sz="1800" dirty="0" err="1">
                <a:solidFill>
                  <a:srgbClr val="003087"/>
                </a:solidFill>
                <a:latin typeface="Arial"/>
                <a:cs typeface="Arial"/>
              </a:rPr>
              <a:t>programme</a:t>
            </a:r>
            <a:r>
              <a:rPr lang="en-US" altLang="en-US" sz="1800" dirty="0">
                <a:solidFill>
                  <a:srgbClr val="003087"/>
                </a:solidFill>
                <a:latin typeface="Arial"/>
                <a:cs typeface="Arial"/>
              </a:rPr>
              <a:t> level</a:t>
            </a:r>
          </a:p>
        </p:txBody>
      </p:sp>
      <p:pic>
        <p:nvPicPr>
          <p:cNvPr id="5" name="Picture 2" descr="S:\Comms\Policy and programmes comms\Programmes\UKFPO\Branding\UKFPO NEW logo V3.jpg">
            <a:extLst>
              <a:ext uri="{FF2B5EF4-FFF2-40B4-BE49-F238E27FC236}">
                <a16:creationId xmlns:a16="http://schemas.microsoft.com/office/drawing/2014/main" id="{B1A2F644-F545-485E-A557-57D004D029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82979"/>
            <a:ext cx="1224136" cy="56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45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3294BE-8EE4-471C-993B-FE2E469EDDB8}"/>
              </a:ext>
            </a:extLst>
          </p:cNvPr>
          <p:cNvSpPr txBox="1"/>
          <p:nvPr/>
        </p:nvSpPr>
        <p:spPr>
          <a:xfrm>
            <a:off x="1811043" y="313871"/>
            <a:ext cx="5844464" cy="101903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400" kern="1200">
                <a:solidFill>
                  <a:srgbClr val="003087"/>
                </a:solidFill>
                <a:latin typeface="+mj-lt"/>
                <a:ea typeface="+mj-ea"/>
                <a:cs typeface="+mj-cs"/>
              </a:rPr>
              <a:t>Right to Work and Visa's</a:t>
            </a:r>
          </a:p>
        </p:txBody>
      </p:sp>
      <p:sp>
        <p:nvSpPr>
          <p:cNvPr id="3" name="TextBox 2">
            <a:extLst>
              <a:ext uri="{FF2B5EF4-FFF2-40B4-BE49-F238E27FC236}">
                <a16:creationId xmlns:a16="http://schemas.microsoft.com/office/drawing/2014/main" id="{17A95A77-4155-4915-85CA-0E6A0EF23D24}"/>
              </a:ext>
            </a:extLst>
          </p:cNvPr>
          <p:cNvSpPr txBox="1"/>
          <p:nvPr/>
        </p:nvSpPr>
        <p:spPr>
          <a:xfrm>
            <a:off x="213064" y="1145568"/>
            <a:ext cx="8762260" cy="5665311"/>
          </a:xfrm>
          <a:prstGeom prst="rect">
            <a:avLst/>
          </a:prstGeom>
        </p:spPr>
        <p:txBody>
          <a:bodyPr vert="horz" lIns="91440" tIns="45720" rIns="91440" bIns="45720" rtlCol="0" anchor="t">
            <a:normAutofit fontScale="25000" lnSpcReduction="20000"/>
          </a:bodyPr>
          <a:lstStyle/>
          <a:p>
            <a:pPr>
              <a:spcAft>
                <a:spcPts val="600"/>
              </a:spcAft>
            </a:pPr>
            <a:r>
              <a:rPr lang="en-GB" sz="6400" u="sng" dirty="0">
                <a:latin typeface="+mj-lt"/>
              </a:rPr>
              <a:t>Sponsorship with HEE:</a:t>
            </a:r>
          </a:p>
          <a:p>
            <a:pPr>
              <a:spcAft>
                <a:spcPts val="600"/>
              </a:spcAft>
            </a:pPr>
            <a:r>
              <a:rPr lang="en-GB" sz="6400" b="0" i="0" dirty="0">
                <a:solidFill>
                  <a:srgbClr val="000000"/>
                </a:solidFill>
                <a:effectLst/>
                <a:latin typeface="+mj-lt"/>
              </a:rPr>
              <a:t>Sponsorship can be offered by HEE under the Skilled Worker (Health and Care</a:t>
            </a:r>
            <a:r>
              <a:rPr lang="en-GB" sz="6400" dirty="0">
                <a:solidFill>
                  <a:srgbClr val="000000"/>
                </a:solidFill>
                <a:latin typeface="+mj-lt"/>
              </a:rPr>
              <a:t>, previously Tier 2)</a:t>
            </a:r>
            <a:r>
              <a:rPr lang="en-GB" sz="6400" b="0" i="0" dirty="0">
                <a:solidFill>
                  <a:srgbClr val="000000"/>
                </a:solidFill>
                <a:effectLst/>
                <a:latin typeface="+mj-lt"/>
              </a:rPr>
              <a:t> </a:t>
            </a:r>
            <a:r>
              <a:rPr lang="en-GB" sz="6400" dirty="0">
                <a:solidFill>
                  <a:srgbClr val="000000"/>
                </a:solidFill>
                <a:latin typeface="+mj-lt"/>
              </a:rPr>
              <a:t>Visa</a:t>
            </a:r>
            <a:r>
              <a:rPr lang="en-GB" sz="6400" b="0" i="0" dirty="0">
                <a:solidFill>
                  <a:srgbClr val="000000"/>
                </a:solidFill>
                <a:effectLst/>
                <a:latin typeface="+mj-lt"/>
              </a:rPr>
              <a:t> route and is arranged by the Overseas Sponsorship Team. If you are successful following recruitment and selection, you will be contacted regarding sponsorship with HEE. The contact details are as follows: </a:t>
            </a:r>
            <a:r>
              <a:rPr lang="en-GB" sz="6400" b="0" i="0" dirty="0">
                <a:solidFill>
                  <a:srgbClr val="000000"/>
                </a:solidFill>
                <a:effectLst/>
                <a:latin typeface="+mj-lt"/>
                <a:hlinkClick r:id="rId3"/>
              </a:rPr>
              <a:t>Sponsorship@hee.nhs.uk</a:t>
            </a:r>
            <a:endParaRPr lang="en-GB" sz="6400" b="0" i="0" dirty="0">
              <a:solidFill>
                <a:srgbClr val="000000"/>
              </a:solidFill>
              <a:effectLst/>
              <a:latin typeface="+mj-lt"/>
            </a:endParaRPr>
          </a:p>
          <a:p>
            <a:pPr>
              <a:spcAft>
                <a:spcPts val="600"/>
              </a:spcAft>
            </a:pPr>
            <a:endParaRPr lang="en-GB" sz="6400" u="sng" dirty="0">
              <a:latin typeface="+mj-lt"/>
            </a:endParaRPr>
          </a:p>
          <a:p>
            <a:pPr>
              <a:spcAft>
                <a:spcPts val="600"/>
              </a:spcAft>
            </a:pPr>
            <a:r>
              <a:rPr lang="en-GB" sz="6400" u="sng" dirty="0">
                <a:latin typeface="+mj-lt"/>
              </a:rPr>
              <a:t>Graduate Route:</a:t>
            </a:r>
            <a:endParaRPr lang="en-GB" sz="6400" u="sng" dirty="0">
              <a:latin typeface="+mj-lt"/>
              <a:cs typeface="Calibri"/>
            </a:endParaRPr>
          </a:p>
          <a:p>
            <a:pPr>
              <a:spcAft>
                <a:spcPts val="600"/>
              </a:spcAft>
            </a:pPr>
            <a:r>
              <a:rPr lang="en-GB" sz="6400" b="0" i="0" dirty="0">
                <a:solidFill>
                  <a:srgbClr val="000000"/>
                </a:solidFill>
                <a:effectLst/>
                <a:latin typeface="+mj-lt"/>
              </a:rPr>
              <a:t>The new Graduate Route offered by the Home Office opened on the 1st July 2021. If you are considering applying for this route, then you will not require sponsorship from HEE and will need to apply directly with the </a:t>
            </a:r>
            <a:r>
              <a:rPr lang="en-GB" sz="6400" dirty="0">
                <a:solidFill>
                  <a:srgbClr val="000000"/>
                </a:solidFill>
                <a:latin typeface="+mj-lt"/>
                <a:hlinkClick r:id="rId4"/>
              </a:rPr>
              <a:t>UK Visas and Immigration</a:t>
            </a:r>
            <a:r>
              <a:rPr lang="en-GB" sz="6400" dirty="0">
                <a:solidFill>
                  <a:srgbClr val="000000"/>
                </a:solidFill>
                <a:latin typeface="+mj-lt"/>
              </a:rPr>
              <a:t> (UKVI). </a:t>
            </a:r>
            <a:endParaRPr lang="en-GB" sz="6400" b="0" i="0" dirty="0">
              <a:solidFill>
                <a:srgbClr val="000000"/>
              </a:solidFill>
              <a:effectLst/>
              <a:latin typeface="+mj-lt"/>
              <a:cs typeface="Calibri"/>
            </a:endParaRPr>
          </a:p>
          <a:p>
            <a:pPr>
              <a:spcAft>
                <a:spcPts val="600"/>
              </a:spcAft>
            </a:pPr>
            <a:r>
              <a:rPr lang="en-GB" sz="6400" b="0" i="0" dirty="0">
                <a:solidFill>
                  <a:srgbClr val="000000"/>
                </a:solidFill>
                <a:effectLst/>
                <a:latin typeface="+mj-lt"/>
              </a:rPr>
              <a:t>Once your application has been approved, you can then provide evidence of this to the UKFPO. More information on the Graduate Route can be found here: </a:t>
            </a:r>
            <a:r>
              <a:rPr lang="en-GB" sz="6400" b="0" i="0" dirty="0">
                <a:solidFill>
                  <a:srgbClr val="000000"/>
                </a:solidFill>
                <a:effectLst/>
                <a:latin typeface="+mj-lt"/>
                <a:hlinkClick r:id="rId5"/>
              </a:rPr>
              <a:t>Graduate Immigration Route</a:t>
            </a:r>
            <a:r>
              <a:rPr lang="en-GB" sz="6400" dirty="0">
                <a:solidFill>
                  <a:srgbClr val="000000"/>
                </a:solidFill>
                <a:latin typeface="+mj-lt"/>
                <a:hlinkClick r:id="rId5"/>
              </a:rPr>
              <a:t> </a:t>
            </a:r>
            <a:endParaRPr lang="en-GB" sz="6400" dirty="0">
              <a:solidFill>
                <a:srgbClr val="000000"/>
              </a:solidFill>
              <a:latin typeface="+mj-lt"/>
            </a:endParaRPr>
          </a:p>
          <a:p>
            <a:pPr>
              <a:spcAft>
                <a:spcPts val="600"/>
              </a:spcAft>
            </a:pPr>
            <a:endParaRPr lang="en-GB" sz="6400" u="sng" dirty="0">
              <a:cs typeface="Calibri"/>
            </a:endParaRPr>
          </a:p>
          <a:p>
            <a:pPr>
              <a:spcAft>
                <a:spcPts val="600"/>
              </a:spcAft>
            </a:pPr>
            <a:r>
              <a:rPr lang="en-GB" sz="6400" u="sng" dirty="0"/>
              <a:t>UK / Settled applicants:</a:t>
            </a:r>
            <a:endParaRPr lang="en-GB" sz="6400" u="sng" dirty="0">
              <a:cs typeface="Calibri"/>
            </a:endParaRPr>
          </a:p>
          <a:p>
            <a:pPr>
              <a:spcAft>
                <a:spcPts val="600"/>
              </a:spcAft>
            </a:pPr>
            <a:r>
              <a:rPr lang="en-GB" sz="6400" dirty="0"/>
              <a:t>UK / Settled applicants must provide a copy of their date stamped passport or biometric residence card as proof of their RTW for the full duration of the programme. This must be uploaded to Oriel when completing their eligibility application.</a:t>
            </a:r>
            <a:endParaRPr lang="en-GB" sz="6400" dirty="0">
              <a:cs typeface="Calibri"/>
            </a:endParaRPr>
          </a:p>
          <a:p>
            <a:pPr>
              <a:spcAft>
                <a:spcPts val="600"/>
              </a:spcAft>
            </a:pPr>
            <a:r>
              <a:rPr lang="en-GB" sz="6400" dirty="0"/>
              <a:t>Applicants with pre settled status must provide evidence of their status once this has been received.</a:t>
            </a:r>
            <a:endParaRPr lang="en-GB" sz="6400" dirty="0">
              <a:cs typeface="Calibri"/>
            </a:endParaRPr>
          </a:p>
          <a:p>
            <a:pPr>
              <a:spcAft>
                <a:spcPts val="600"/>
              </a:spcAft>
            </a:pPr>
            <a:endParaRPr lang="en-US" sz="6400" dirty="0"/>
          </a:p>
          <a:p>
            <a:pPr>
              <a:spcAft>
                <a:spcPts val="600"/>
              </a:spcAft>
            </a:pPr>
            <a:r>
              <a:rPr lang="en-US" sz="6400" dirty="0"/>
              <a:t>Applicants RTW status must be valid for the full duration  of the 2-Year </a:t>
            </a:r>
            <a:r>
              <a:rPr lang="en-US" sz="6400" dirty="0" err="1"/>
              <a:t>Programme</a:t>
            </a:r>
            <a:r>
              <a:rPr lang="en-US" sz="6400" dirty="0"/>
              <a:t>. If the applicants Visa is due to expire part-way through the </a:t>
            </a:r>
            <a:r>
              <a:rPr lang="en-US" sz="6400" dirty="0" err="1"/>
              <a:t>programme</a:t>
            </a:r>
            <a:r>
              <a:rPr lang="en-US" sz="6400" dirty="0"/>
              <a:t>, they will need to provide proof of RTW beyond this point, or there will be an option to apply for an extension or alternate Visa, without disrupting the training </a:t>
            </a:r>
            <a:r>
              <a:rPr lang="en-US" sz="6400" dirty="0" err="1"/>
              <a:t>programme</a:t>
            </a:r>
            <a:r>
              <a:rPr lang="en-US" sz="6400" dirty="0"/>
              <a:t>. </a:t>
            </a:r>
            <a:endParaRPr lang="en-US" sz="6400" dirty="0">
              <a:cs typeface="Calibri"/>
            </a:endParaRPr>
          </a:p>
          <a:p>
            <a:pPr>
              <a:spcAft>
                <a:spcPts val="600"/>
              </a:spcAft>
            </a:pPr>
            <a:endParaRPr lang="en-US" sz="4400" dirty="0">
              <a:cs typeface="Calibri"/>
            </a:endParaRPr>
          </a:p>
          <a:p>
            <a:pPr>
              <a:spcAft>
                <a:spcPts val="600"/>
              </a:spcAft>
            </a:pPr>
            <a:endParaRPr lang="en-GB" sz="1800" dirty="0">
              <a:latin typeface="+mj-lt"/>
            </a:endParaRPr>
          </a:p>
          <a:p>
            <a:pPr>
              <a:spcAft>
                <a:spcPts val="600"/>
              </a:spcAft>
            </a:pPr>
            <a:endParaRPr lang="en-GB" sz="1800" dirty="0">
              <a:latin typeface="+mj-lt"/>
            </a:endParaRPr>
          </a:p>
          <a:p>
            <a:pPr>
              <a:lnSpc>
                <a:spcPct val="90000"/>
              </a:lnSpc>
              <a:spcAft>
                <a:spcPts val="600"/>
              </a:spcAft>
            </a:pPr>
            <a:endParaRPr lang="en-US" sz="1700" dirty="0"/>
          </a:p>
        </p:txBody>
      </p:sp>
      <p:pic>
        <p:nvPicPr>
          <p:cNvPr id="11" name="Picture 2" descr="S:\Comms\Policy and programmes comms\Programmes\UKFPO\Branding\UKFPO NEW logo V3.jpg">
            <a:extLst>
              <a:ext uri="{FF2B5EF4-FFF2-40B4-BE49-F238E27FC236}">
                <a16:creationId xmlns:a16="http://schemas.microsoft.com/office/drawing/2014/main" id="{9F0EDBE8-AED4-429F-9B06-363B29E2E5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82979"/>
            <a:ext cx="1224136" cy="560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0DA4E9A3-A292-432F-B20A-364D7D75E7DC}"/>
              </a:ext>
            </a:extLst>
          </p:cNvPr>
          <p:cNvSpPr/>
          <p:nvPr/>
        </p:nvSpPr>
        <p:spPr>
          <a:xfrm rot="-660000">
            <a:off x="195247" y="127392"/>
            <a:ext cx="1129552" cy="914400"/>
          </a:xfrm>
          <a:prstGeom prst="roundRect">
            <a:avLst/>
          </a:prstGeom>
          <a:solidFill>
            <a:srgbClr val="8CB7E3"/>
          </a:solidFill>
          <a:ln>
            <a:solidFill>
              <a:srgbClr val="B5B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cs typeface="Calibri"/>
              </a:rPr>
              <a:t>RTW not required at the time of application</a:t>
            </a:r>
          </a:p>
        </p:txBody>
      </p:sp>
    </p:spTree>
    <p:extLst>
      <p:ext uri="{BB962C8B-B14F-4D97-AF65-F5344CB8AC3E}">
        <p14:creationId xmlns:p14="http://schemas.microsoft.com/office/powerpoint/2010/main" val="335713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616" y="265015"/>
            <a:ext cx="5112568" cy="720080"/>
          </a:xfrm>
          <a:noFill/>
        </p:spPr>
        <p:txBody>
          <a:bodyPr>
            <a:noAutofit/>
          </a:bodyPr>
          <a:lstStyle/>
          <a:p>
            <a:pPr algn="l"/>
            <a:r>
              <a:rPr lang="en-GB" sz="5400">
                <a:solidFill>
                  <a:srgbClr val="003087"/>
                </a:solidFill>
                <a:latin typeface="Arial" panose="020B0604020202020204" pitchFamily="34" charset="0"/>
                <a:cs typeface="Arial" panose="020B0604020202020204" pitchFamily="34" charset="0"/>
              </a:rPr>
              <a:t>Preferencing</a:t>
            </a:r>
          </a:p>
        </p:txBody>
      </p:sp>
      <p:sp>
        <p:nvSpPr>
          <p:cNvPr id="3" name="Subtitle 2"/>
          <p:cNvSpPr>
            <a:spLocks noGrp="1"/>
          </p:cNvSpPr>
          <p:nvPr>
            <p:ph type="subTitle" idx="1"/>
          </p:nvPr>
        </p:nvSpPr>
        <p:spPr>
          <a:xfrm>
            <a:off x="431540" y="1150530"/>
            <a:ext cx="8280920" cy="5252217"/>
          </a:xfrm>
        </p:spPr>
        <p:txBody>
          <a:bodyPr vert="horz" lIns="91440" tIns="45720" rIns="91440" bIns="45720" rtlCol="0" anchor="t">
            <a:noAutofit/>
          </a:bodyPr>
          <a:lstStyle/>
          <a:p>
            <a:pPr algn="l"/>
            <a:r>
              <a:rPr lang="en-GB" altLang="en-US" sz="2600">
                <a:solidFill>
                  <a:srgbClr val="8CB7E3"/>
                </a:solidFill>
                <a:latin typeface="Arial"/>
                <a:cs typeface="Arial"/>
              </a:rPr>
              <a:t>Applicants are required to rank </a:t>
            </a:r>
            <a:r>
              <a:rPr lang="en-GB" altLang="en-US" sz="2600" u="sng">
                <a:solidFill>
                  <a:srgbClr val="003087"/>
                </a:solidFill>
                <a:latin typeface="Arial"/>
                <a:cs typeface="Arial"/>
              </a:rPr>
              <a:t>all</a:t>
            </a:r>
            <a:r>
              <a:rPr lang="en-GB" altLang="en-US" sz="2600">
                <a:solidFill>
                  <a:srgbClr val="8CB7E3"/>
                </a:solidFill>
                <a:latin typeface="Arial"/>
                <a:cs typeface="Arial"/>
              </a:rPr>
              <a:t> 19 foundation schools as part of their application. Rank in order of your preference!</a:t>
            </a:r>
          </a:p>
          <a:p>
            <a:pPr algn="l"/>
            <a:endParaRPr lang="en-GB" altLang="en-US" sz="2600">
              <a:solidFill>
                <a:srgbClr val="8CB7E3"/>
              </a:solidFill>
              <a:latin typeface="Arial" panose="020B0604020202020204" pitchFamily="34" charset="0"/>
              <a:cs typeface="Arial" panose="020B0604020202020204" pitchFamily="34" charset="0"/>
            </a:endParaRPr>
          </a:p>
          <a:p>
            <a:pPr algn="l"/>
            <a:r>
              <a:rPr lang="en-GB" altLang="en-US" sz="2600">
                <a:solidFill>
                  <a:srgbClr val="8CB7E3"/>
                </a:solidFill>
                <a:latin typeface="Arial"/>
                <a:cs typeface="Arial"/>
              </a:rPr>
              <a:t>Applicants will be able to amend their preference choices until </a:t>
            </a:r>
            <a:r>
              <a:rPr lang="en-GB" altLang="en-US" sz="2600">
                <a:solidFill>
                  <a:srgbClr val="003087"/>
                </a:solidFill>
                <a:latin typeface="Arial"/>
                <a:cs typeface="Arial"/>
              </a:rPr>
              <a:t>17</a:t>
            </a:r>
            <a:r>
              <a:rPr lang="en-GB" altLang="en-US" sz="2600" baseline="30000">
                <a:solidFill>
                  <a:srgbClr val="003087"/>
                </a:solidFill>
                <a:latin typeface="Arial"/>
                <a:cs typeface="Arial"/>
              </a:rPr>
              <a:t>th</a:t>
            </a:r>
            <a:r>
              <a:rPr lang="en-GB" altLang="en-US" sz="2600">
                <a:solidFill>
                  <a:srgbClr val="003087"/>
                </a:solidFill>
                <a:latin typeface="Arial"/>
                <a:cs typeface="Arial"/>
              </a:rPr>
              <a:t> February 2022 at 12:00 (GMT)</a:t>
            </a:r>
          </a:p>
          <a:p>
            <a:pPr algn="l"/>
            <a:endParaRPr lang="en-GB" altLang="en-US" sz="2600">
              <a:solidFill>
                <a:srgbClr val="8CB7E3"/>
              </a:solidFill>
              <a:latin typeface="Arial" panose="020B0604020202020204" pitchFamily="34" charset="0"/>
              <a:cs typeface="Arial" panose="020B0604020202020204" pitchFamily="34" charset="0"/>
            </a:endParaRPr>
          </a:p>
          <a:p>
            <a:pPr algn="l"/>
            <a:r>
              <a:rPr lang="en-GB" altLang="en-US" sz="2600">
                <a:solidFill>
                  <a:srgbClr val="8CB7E3"/>
                </a:solidFill>
                <a:latin typeface="Arial"/>
                <a:cs typeface="Arial"/>
              </a:rPr>
              <a:t>Applicants preference groups and/or programmes after national allocation to foundation schools</a:t>
            </a:r>
          </a:p>
          <a:p>
            <a:pPr algn="l"/>
            <a:endParaRPr lang="en-GB" altLang="en-US" sz="2600">
              <a:solidFill>
                <a:srgbClr val="8CB7E3"/>
              </a:solidFill>
              <a:latin typeface="Arial" panose="020B0604020202020204" pitchFamily="34" charset="0"/>
              <a:cs typeface="Arial" panose="020B0604020202020204" pitchFamily="34" charset="0"/>
            </a:endParaRPr>
          </a:p>
          <a:p>
            <a:pPr algn="l"/>
            <a:r>
              <a:rPr lang="en-GB" sz="2600" b="1">
                <a:solidFill>
                  <a:srgbClr val="AD4191"/>
                </a:solidFill>
                <a:effectLst/>
                <a:latin typeface="Arial"/>
                <a:ea typeface="Arial" panose="020B0604020202020204" pitchFamily="34" charset="0"/>
                <a:cs typeface="Arial"/>
              </a:rPr>
              <a:t>Applicants are advised not to use smartphone devices to rank </a:t>
            </a:r>
            <a:r>
              <a:rPr lang="en-GB" sz="2600" b="1" err="1">
                <a:solidFill>
                  <a:srgbClr val="AD4191"/>
                </a:solidFill>
                <a:latin typeface="Arial"/>
                <a:ea typeface="Arial" panose="020B0604020202020204" pitchFamily="34" charset="0"/>
                <a:cs typeface="Arial"/>
              </a:rPr>
              <a:t>UoAs</a:t>
            </a:r>
            <a:r>
              <a:rPr lang="en-GB" sz="2600" b="1">
                <a:solidFill>
                  <a:srgbClr val="AD4191"/>
                </a:solidFill>
                <a:latin typeface="Arial"/>
                <a:ea typeface="Arial" panose="020B0604020202020204" pitchFamily="34" charset="0"/>
                <a:cs typeface="Arial"/>
              </a:rPr>
              <a:t>, groups</a:t>
            </a:r>
            <a:r>
              <a:rPr lang="en-GB" sz="2600" b="1">
                <a:solidFill>
                  <a:srgbClr val="AD4191"/>
                </a:solidFill>
                <a:effectLst/>
                <a:latin typeface="Arial"/>
                <a:ea typeface="Arial" panose="020B0604020202020204" pitchFamily="34" charset="0"/>
                <a:cs typeface="Arial"/>
              </a:rPr>
              <a:t> and programmes.</a:t>
            </a:r>
            <a:endParaRPr lang="en-GB" altLang="en-US" sz="2600">
              <a:solidFill>
                <a:srgbClr val="AD4191"/>
              </a:solidFill>
              <a:latin typeface="Arial"/>
              <a:cs typeface="Arial"/>
            </a:endParaRP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82979"/>
            <a:ext cx="1224136" cy="56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7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421" y="154330"/>
            <a:ext cx="5616624" cy="648072"/>
          </a:xfrm>
          <a:noFill/>
        </p:spPr>
        <p:txBody>
          <a:bodyPr>
            <a:normAutofit fontScale="90000"/>
          </a:bodyPr>
          <a:lstStyle/>
          <a:p>
            <a:pPr algn="l"/>
            <a:r>
              <a:rPr lang="en-GB" u="sng">
                <a:solidFill>
                  <a:srgbClr val="AD4191"/>
                </a:solidFill>
                <a:latin typeface="Arial" panose="020B0604020202020204" pitchFamily="34" charset="0"/>
                <a:cs typeface="Arial" panose="020B0604020202020204" pitchFamily="34" charset="0"/>
              </a:rPr>
              <a:t>Offers / Allocations</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7422" y="108538"/>
            <a:ext cx="1625189" cy="739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963C85-19F7-4AD1-88DC-ECD67E921A62}"/>
              </a:ext>
            </a:extLst>
          </p:cNvPr>
          <p:cNvSpPr txBox="1"/>
          <p:nvPr/>
        </p:nvSpPr>
        <p:spPr>
          <a:xfrm>
            <a:off x="224480" y="1209052"/>
            <a:ext cx="8695039" cy="4708981"/>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Ø"/>
            </a:pPr>
            <a:r>
              <a:rPr lang="en-GB" sz="2000">
                <a:solidFill>
                  <a:srgbClr val="003087"/>
                </a:solidFill>
                <a:effectLst/>
                <a:latin typeface="Arial"/>
                <a:ea typeface="Arial" panose="020B0604020202020204" pitchFamily="34" charset="0"/>
                <a:cs typeface="Arial"/>
              </a:rPr>
              <a:t>Applicants who</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accept</a:t>
            </a:r>
            <a:r>
              <a:rPr lang="en-GB" sz="2000" spc="5">
                <a:solidFill>
                  <a:srgbClr val="003087"/>
                </a:solidFill>
                <a:effectLst/>
                <a:latin typeface="Arial"/>
                <a:ea typeface="Arial" panose="020B0604020202020204" pitchFamily="34" charset="0"/>
                <a:cs typeface="Arial"/>
              </a:rPr>
              <a:t> </a:t>
            </a:r>
            <a:r>
              <a:rPr lang="en-GB" sz="2000" spc="-10">
                <a:solidFill>
                  <a:srgbClr val="003087"/>
                </a:solidFill>
                <a:effectLst/>
                <a:latin typeface="Arial"/>
                <a:ea typeface="Arial" panose="020B0604020202020204" pitchFamily="34" charset="0"/>
                <a:cs typeface="Arial"/>
              </a:rPr>
              <a:t>an</a:t>
            </a:r>
            <a:r>
              <a:rPr lang="en-GB" sz="2000">
                <a:solidFill>
                  <a:srgbClr val="003087"/>
                </a:solidFill>
                <a:effectLst/>
                <a:latin typeface="Arial"/>
                <a:ea typeface="Arial" panose="020B0604020202020204" pitchFamily="34" charset="0"/>
                <a:cs typeface="Arial"/>
              </a:rPr>
              <a:t> offer</a:t>
            </a:r>
            <a:r>
              <a:rPr lang="en-GB" sz="2000" spc="5">
                <a:solidFill>
                  <a:srgbClr val="003087"/>
                </a:solidFill>
                <a:effectLst/>
                <a:latin typeface="Arial"/>
                <a:ea typeface="Arial" panose="020B0604020202020204" pitchFamily="34" charset="0"/>
                <a:cs typeface="Arial"/>
              </a:rPr>
              <a:t> for a specialised foundation programme (SFP) or </a:t>
            </a:r>
            <a:r>
              <a:rPr lang="en-GB" sz="2000" spc="5">
                <a:solidFill>
                  <a:srgbClr val="003087"/>
                </a:solidFill>
                <a:latin typeface="Arial"/>
                <a:ea typeface="Arial" panose="020B0604020202020204" pitchFamily="34" charset="0"/>
                <a:cs typeface="Arial"/>
              </a:rPr>
              <a:t>Foundation Priority Programme (FPP)</a:t>
            </a:r>
            <a:r>
              <a:rPr lang="en-GB" sz="2000" spc="5">
                <a:solidFill>
                  <a:srgbClr val="003087"/>
                </a:solidFill>
                <a:effectLst/>
                <a:latin typeface="Arial"/>
                <a:ea typeface="Arial" panose="020B0604020202020204" pitchFamily="34" charset="0"/>
                <a:cs typeface="Arial"/>
              </a:rPr>
              <a:t> will</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not be included in</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the</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FP allocation process. Unsuccessful applicants, or those</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who</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decline</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offers, will</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be</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included</a:t>
            </a:r>
            <a:r>
              <a:rPr lang="en-GB" sz="2000" spc="-10">
                <a:solidFill>
                  <a:srgbClr val="003087"/>
                </a:solidFill>
                <a:effectLst/>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in the allocation to FP places.</a:t>
            </a:r>
            <a:r>
              <a:rPr lang="en-GB" sz="2000">
                <a:solidFill>
                  <a:srgbClr val="003087"/>
                </a:solidFill>
                <a:latin typeface="Arial"/>
                <a:ea typeface="Arial" panose="020B0604020202020204" pitchFamily="34" charset="0"/>
                <a:cs typeface="Arial"/>
              </a:rPr>
              <a:t> </a:t>
            </a:r>
            <a:endParaRPr lang="en-GB" sz="2000">
              <a:solidFill>
                <a:srgbClr val="003087"/>
              </a:solidFill>
              <a:effectLst/>
              <a:latin typeface="Arial"/>
              <a:ea typeface="Arial" panose="020B0604020202020204" pitchFamily="34" charset="0"/>
              <a:cs typeface="Arial" panose="020B0604020202020204" pitchFamily="34" charset="0"/>
            </a:endParaRPr>
          </a:p>
          <a:p>
            <a:endParaRPr lang="en-GB" sz="2000">
              <a:solidFill>
                <a:srgbClr val="003087"/>
              </a:solidFill>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a:solidFill>
                  <a:srgbClr val="003087"/>
                </a:solidFill>
                <a:latin typeface="Arial"/>
                <a:ea typeface="Arial" panose="020B0604020202020204" pitchFamily="34" charset="0"/>
                <a:cs typeface="Arial"/>
              </a:rPr>
              <a:t>For applicants</a:t>
            </a:r>
            <a:r>
              <a:rPr lang="en-GB" sz="2000">
                <a:solidFill>
                  <a:srgbClr val="003087"/>
                </a:solidFill>
                <a:effectLst/>
                <a:latin typeface="Arial"/>
                <a:ea typeface="Arial" panose="020B0604020202020204" pitchFamily="34" charset="0"/>
                <a:cs typeface="Arial"/>
              </a:rPr>
              <a:t> who initially accept an offer for a </a:t>
            </a:r>
            <a:r>
              <a:rPr lang="en-GB" sz="2000">
                <a:solidFill>
                  <a:srgbClr val="003087"/>
                </a:solidFill>
                <a:latin typeface="Arial"/>
                <a:ea typeface="Arial" panose="020B0604020202020204" pitchFamily="34" charset="0"/>
                <a:cs typeface="Arial"/>
              </a:rPr>
              <a:t>SFP</a:t>
            </a:r>
            <a:r>
              <a:rPr lang="en-GB" sz="2000">
                <a:solidFill>
                  <a:srgbClr val="003087"/>
                </a:solidFill>
                <a:effectLst/>
                <a:latin typeface="Arial"/>
                <a:ea typeface="Arial" panose="020B0604020202020204" pitchFamily="34" charset="0"/>
                <a:cs typeface="Arial"/>
              </a:rPr>
              <a:t> or FPP, and later decide to withdraw, </a:t>
            </a:r>
            <a:r>
              <a:rPr lang="en-GB" sz="2000" b="1">
                <a:solidFill>
                  <a:srgbClr val="003087"/>
                </a:solidFill>
                <a:latin typeface="Arial"/>
                <a:ea typeface="Arial" panose="020B0604020202020204" pitchFamily="34" charset="0"/>
                <a:cs typeface="Arial"/>
              </a:rPr>
              <a:t>all other applications </a:t>
            </a:r>
            <a:r>
              <a:rPr lang="en-GB" sz="2000" b="1">
                <a:solidFill>
                  <a:srgbClr val="003087"/>
                </a:solidFill>
                <a:effectLst/>
                <a:latin typeface="Arial"/>
                <a:ea typeface="Arial" panose="020B0604020202020204" pitchFamily="34" charset="0"/>
                <a:cs typeface="Arial"/>
              </a:rPr>
              <a:t>will be withdrawn</a:t>
            </a:r>
            <a:r>
              <a:rPr lang="en-GB" sz="2000">
                <a:solidFill>
                  <a:srgbClr val="003087"/>
                </a:solidFill>
                <a:effectLst/>
                <a:latin typeface="Arial"/>
                <a:ea typeface="Arial" panose="020B0604020202020204" pitchFamily="34" charset="0"/>
                <a:cs typeface="Arial"/>
              </a:rPr>
              <a:t>,</a:t>
            </a:r>
            <a:r>
              <a:rPr lang="en-GB" sz="2000">
                <a:solidFill>
                  <a:srgbClr val="003087"/>
                </a:solidFill>
                <a:latin typeface="Arial"/>
                <a:ea typeface="Arial" panose="020B0604020202020204" pitchFamily="34" charset="0"/>
                <a:cs typeface="Arial"/>
              </a:rPr>
              <a:t> </a:t>
            </a:r>
            <a:r>
              <a:rPr lang="en-GB" sz="2000">
                <a:solidFill>
                  <a:srgbClr val="003087"/>
                </a:solidFill>
                <a:effectLst/>
                <a:latin typeface="Arial"/>
                <a:ea typeface="Arial" panose="020B0604020202020204" pitchFamily="34" charset="0"/>
                <a:cs typeface="Arial"/>
              </a:rPr>
              <a:t>including </a:t>
            </a:r>
            <a:r>
              <a:rPr lang="en-GB" sz="2000">
                <a:solidFill>
                  <a:srgbClr val="003087"/>
                </a:solidFill>
                <a:latin typeface="Arial"/>
                <a:ea typeface="Arial" panose="020B0604020202020204" pitchFamily="34" charset="0"/>
                <a:cs typeface="Arial"/>
              </a:rPr>
              <a:t>the primary application for </a:t>
            </a:r>
            <a:r>
              <a:rPr lang="en-GB" sz="2000">
                <a:solidFill>
                  <a:srgbClr val="003087"/>
                </a:solidFill>
                <a:effectLst/>
                <a:latin typeface="Arial"/>
                <a:ea typeface="Arial" panose="020B0604020202020204" pitchFamily="34" charset="0"/>
                <a:cs typeface="Arial"/>
              </a:rPr>
              <a:t>FP</a:t>
            </a:r>
            <a:r>
              <a:rPr lang="en-GB" sz="2000">
                <a:solidFill>
                  <a:srgbClr val="003087"/>
                </a:solidFill>
                <a:latin typeface="Arial"/>
                <a:ea typeface="Arial" panose="020B0604020202020204" pitchFamily="34" charset="0"/>
                <a:cs typeface="Arial"/>
              </a:rPr>
              <a:t>.</a:t>
            </a:r>
            <a:endParaRPr lang="en-GB" sz="2000">
              <a:solidFill>
                <a:srgbClr val="003087"/>
              </a:solidFill>
              <a:effectLst/>
              <a:latin typeface="Arial"/>
              <a:ea typeface="Arial" panose="020B0604020202020204" pitchFamily="34" charset="0"/>
              <a:cs typeface="Times New Roman" panose="02020603050405020304" pitchFamily="18" charset="0"/>
            </a:endParaRPr>
          </a:p>
          <a:p>
            <a:endParaRPr lang="en-GB" sz="2000">
              <a:solidFill>
                <a:srgbClr val="003087"/>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Wingdings" panose="05000000000000000000" pitchFamily="2" charset="2"/>
              <a:buChar char="Ø"/>
            </a:pPr>
            <a:r>
              <a:rPr lang="en-GB" sz="2000">
                <a:solidFill>
                  <a:srgbClr val="003087"/>
                </a:solidFill>
                <a:effectLst/>
                <a:latin typeface="Arial"/>
                <a:ea typeface="Arial" panose="020B0604020202020204" pitchFamily="34" charset="0"/>
                <a:cs typeface="Times New Roman"/>
              </a:rPr>
              <a:t>If you decide to accept an offer for SFP, no future offers will be made.</a:t>
            </a:r>
            <a:r>
              <a:rPr lang="en-GB" sz="2000">
                <a:solidFill>
                  <a:srgbClr val="003087"/>
                </a:solidFill>
                <a:latin typeface="Arial"/>
                <a:ea typeface="Arial" panose="020B0604020202020204" pitchFamily="34" charset="0"/>
                <a:cs typeface="Times New Roman"/>
              </a:rPr>
              <a:t> </a:t>
            </a:r>
            <a:endParaRPr lang="en-GB" sz="2000">
              <a:solidFill>
                <a:srgbClr val="003087"/>
              </a:solidFill>
              <a:effectLst/>
              <a:latin typeface="Arial"/>
              <a:ea typeface="Arial" panose="020B0604020202020204" pitchFamily="34" charset="0"/>
              <a:cs typeface="Times New Roman" panose="02020603050405020304" pitchFamily="18" charset="0"/>
            </a:endParaRPr>
          </a:p>
          <a:p>
            <a:endParaRPr lang="en-GB" sz="2000">
              <a:solidFill>
                <a:srgbClr val="003087"/>
              </a:solidFill>
              <a:effectLst/>
              <a:latin typeface="Arial" panose="020B0604020202020204" pitchFamily="34" charset="0"/>
              <a:ea typeface="Arial" panose="020B0604020202020204" pitchFamily="34" charset="0"/>
              <a:cs typeface="Times New Roman" panose="02020603050405020304" pitchFamily="18" charset="0"/>
            </a:endParaRPr>
          </a:p>
          <a:p>
            <a:endParaRPr lang="en-GB" sz="2000">
              <a:solidFill>
                <a:srgbClr val="003087"/>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Wingdings" panose="05000000000000000000" pitchFamily="2" charset="2"/>
              <a:buChar char="Ø"/>
            </a:pPr>
            <a:r>
              <a:rPr lang="en-GB" sz="2000">
                <a:solidFill>
                  <a:srgbClr val="003087"/>
                </a:solidFill>
                <a:effectLst/>
                <a:latin typeface="Arial"/>
                <a:ea typeface="Arial" panose="020B0604020202020204" pitchFamily="34" charset="0"/>
                <a:cs typeface="Times New Roman"/>
              </a:rPr>
              <a:t>Applicants who do not receive offers, or choose to decline any offers made for these programmes</a:t>
            </a:r>
            <a:r>
              <a:rPr lang="en-GB" sz="2000">
                <a:solidFill>
                  <a:srgbClr val="003087"/>
                </a:solidFill>
                <a:latin typeface="Arial"/>
                <a:ea typeface="Arial" panose="020B0604020202020204" pitchFamily="34" charset="0"/>
                <a:cs typeface="Times New Roman"/>
              </a:rPr>
              <a:t>,</a:t>
            </a:r>
            <a:r>
              <a:rPr lang="en-GB" sz="2000">
                <a:solidFill>
                  <a:srgbClr val="003087"/>
                </a:solidFill>
                <a:effectLst/>
                <a:latin typeface="Arial"/>
                <a:ea typeface="Arial" panose="020B0604020202020204" pitchFamily="34" charset="0"/>
                <a:cs typeface="Times New Roman"/>
              </a:rPr>
              <a:t> will automatically remain in the allocation process for FP.</a:t>
            </a:r>
            <a:r>
              <a:rPr lang="en-GB" sz="2000">
                <a:solidFill>
                  <a:srgbClr val="003087"/>
                </a:solidFill>
                <a:latin typeface="Arial"/>
                <a:ea typeface="Arial" panose="020B0604020202020204" pitchFamily="34" charset="0"/>
                <a:cs typeface="Times New Roman"/>
              </a:rPr>
              <a:t> </a:t>
            </a:r>
            <a:endParaRPr lang="en-GB" sz="2000">
              <a:solidFill>
                <a:srgbClr val="003087"/>
              </a:solidFill>
              <a:effectLst/>
              <a:latin typeface="Aria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1269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228" y="184179"/>
            <a:ext cx="6428064" cy="814111"/>
          </a:xfrm>
          <a:noFill/>
        </p:spPr>
        <p:txBody>
          <a:bodyPr>
            <a:noAutofit/>
          </a:bodyPr>
          <a:lstStyle/>
          <a:p>
            <a:r>
              <a:rPr lang="en-GB"/>
              <a:t>Offers / Allocations</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7422" y="108538"/>
            <a:ext cx="1625189" cy="7396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E7F99F2B-A002-439A-8C70-0D9CA5F672C9}"/>
              </a:ext>
            </a:extLst>
          </p:cNvPr>
          <p:cNvGraphicFramePr/>
          <p:nvPr>
            <p:extLst>
              <p:ext uri="{D42A27DB-BD31-4B8C-83A1-F6EECF244321}">
                <p14:modId xmlns:p14="http://schemas.microsoft.com/office/powerpoint/2010/main" val="2692487429"/>
              </p:ext>
            </p:extLst>
          </p:nvPr>
        </p:nvGraphicFramePr>
        <p:xfrm>
          <a:off x="436228" y="922789"/>
          <a:ext cx="8087756" cy="5570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1387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171" y="116634"/>
            <a:ext cx="7491367" cy="939810"/>
          </a:xfrm>
          <a:noFill/>
        </p:spPr>
        <p:txBody>
          <a:bodyPr/>
          <a:lstStyle/>
          <a:p>
            <a:pPr algn="l"/>
            <a:r>
              <a:rPr lang="en-GB" dirty="0">
                <a:solidFill>
                  <a:srgbClr val="003087"/>
                </a:solidFill>
                <a:latin typeface="Arial"/>
                <a:cs typeface="Arial"/>
              </a:rPr>
              <a:t>Match to Group/Programme</a:t>
            </a:r>
          </a:p>
        </p:txBody>
      </p:sp>
      <p:sp>
        <p:nvSpPr>
          <p:cNvPr id="3" name="Subtitle 2"/>
          <p:cNvSpPr>
            <a:spLocks noGrp="1"/>
          </p:cNvSpPr>
          <p:nvPr>
            <p:ph type="subTitle" idx="1"/>
          </p:nvPr>
        </p:nvSpPr>
        <p:spPr>
          <a:xfrm>
            <a:off x="223515" y="1132596"/>
            <a:ext cx="8663033" cy="5401369"/>
          </a:xfrm>
        </p:spPr>
        <p:txBody>
          <a:bodyPr>
            <a:normAutofit fontScale="55000" lnSpcReduction="20000"/>
          </a:bodyPr>
          <a:lstStyle/>
          <a:p>
            <a:pPr algn="l"/>
            <a:r>
              <a:rPr lang="en-GB" altLang="en-US" sz="4500" dirty="0">
                <a:solidFill>
                  <a:srgbClr val="003087"/>
                </a:solidFill>
              </a:rPr>
              <a:t>March – April</a:t>
            </a:r>
          </a:p>
          <a:p>
            <a:pPr algn="l"/>
            <a:endParaRPr lang="en-GB" altLang="en-US" sz="2600" dirty="0">
              <a:solidFill>
                <a:srgbClr val="AD4191"/>
              </a:solidFill>
            </a:endParaRPr>
          </a:p>
          <a:p>
            <a:pPr marL="457200" indent="-457200" algn="l">
              <a:buFont typeface="Wingdings" panose="05000000000000000000" pitchFamily="2" charset="2"/>
              <a:buChar char="Ø"/>
            </a:pPr>
            <a:r>
              <a:rPr lang="en-GB" altLang="en-US" sz="4200" dirty="0">
                <a:solidFill>
                  <a:srgbClr val="AD4191"/>
                </a:solidFill>
              </a:rPr>
              <a:t>Preferencing; drag and drop to “Preference” column</a:t>
            </a:r>
          </a:p>
          <a:p>
            <a:pPr marL="285750" indent="-285750" algn="l">
              <a:buFont typeface="Wingdings" panose="05000000000000000000" pitchFamily="2" charset="2"/>
              <a:buChar char="Ø"/>
            </a:pPr>
            <a:endParaRPr lang="en-GB" altLang="en-US" sz="2500" dirty="0">
              <a:solidFill>
                <a:srgbClr val="AD4191"/>
              </a:solidFill>
            </a:endParaRPr>
          </a:p>
          <a:p>
            <a:pPr marL="457200" indent="-457200" algn="l">
              <a:buFont typeface="Wingdings" panose="05000000000000000000" pitchFamily="2" charset="2"/>
              <a:buChar char="Ø"/>
            </a:pPr>
            <a:r>
              <a:rPr lang="en-GB" altLang="en-US" sz="4200" dirty="0">
                <a:solidFill>
                  <a:srgbClr val="A3A0A0"/>
                </a:solidFill>
              </a:rPr>
              <a:t>No submit button; Hit “Save” button </a:t>
            </a:r>
          </a:p>
          <a:p>
            <a:pPr marL="914400" lvl="1" indent="-457200" algn="l">
              <a:buFont typeface="Wingdings" panose="05000000000000000000" pitchFamily="2" charset="2"/>
              <a:buChar char="Ø"/>
            </a:pPr>
            <a:r>
              <a:rPr lang="en-GB" altLang="en-US" sz="4200" dirty="0">
                <a:solidFill>
                  <a:srgbClr val="A3A0A0"/>
                </a:solidFill>
              </a:rPr>
              <a:t>If you see a programme with ‘0’ that means this is no longer available so no reason to include with your preferences</a:t>
            </a:r>
          </a:p>
          <a:p>
            <a:pPr lvl="1" algn="l"/>
            <a:endParaRPr lang="en-GB" altLang="en-US" sz="4200" dirty="0">
              <a:solidFill>
                <a:srgbClr val="AD4191"/>
              </a:solidFill>
            </a:endParaRPr>
          </a:p>
          <a:p>
            <a:pPr marL="457200" indent="-457200" algn="l">
              <a:buFont typeface="Wingdings" panose="05000000000000000000" pitchFamily="2" charset="2"/>
              <a:buChar char="Ø"/>
            </a:pPr>
            <a:r>
              <a:rPr lang="en-GB" altLang="en-US" sz="4200" dirty="0">
                <a:solidFill>
                  <a:srgbClr val="003087"/>
                </a:solidFill>
              </a:rPr>
              <a:t>Last preference saved is the one used</a:t>
            </a:r>
          </a:p>
          <a:p>
            <a:pPr algn="l"/>
            <a:endParaRPr lang="en-GB" altLang="en-US" sz="2500" dirty="0">
              <a:solidFill>
                <a:srgbClr val="003087"/>
              </a:solidFill>
            </a:endParaRPr>
          </a:p>
          <a:p>
            <a:pPr marL="457200" indent="-457200" algn="l">
              <a:buFont typeface="Wingdings" panose="05000000000000000000" pitchFamily="2" charset="2"/>
              <a:buChar char="Ø"/>
            </a:pPr>
            <a:r>
              <a:rPr lang="en-GB" altLang="en-US" sz="4200" dirty="0">
                <a:solidFill>
                  <a:srgbClr val="CBD500"/>
                </a:solidFill>
              </a:rPr>
              <a:t>Local matching process, including management of linked applications</a:t>
            </a:r>
            <a:endParaRPr lang="en-GB" altLang="en-US" sz="2500" dirty="0">
              <a:solidFill>
                <a:srgbClr val="003087"/>
              </a:solidFill>
            </a:endParaRPr>
          </a:p>
          <a:p>
            <a:pPr algn="l"/>
            <a:endParaRPr lang="en-GB" altLang="en-US" sz="2500" dirty="0">
              <a:solidFill>
                <a:srgbClr val="8CB7E3"/>
              </a:solidFill>
            </a:endParaRPr>
          </a:p>
          <a:p>
            <a:pPr marL="457200" indent="-457200" algn="l">
              <a:buFont typeface="Wingdings" panose="05000000000000000000" pitchFamily="2" charset="2"/>
              <a:buChar char="Ø"/>
            </a:pPr>
            <a:r>
              <a:rPr lang="en-GB" altLang="en-US" sz="4200" dirty="0">
                <a:solidFill>
                  <a:srgbClr val="8CB7E3"/>
                </a:solidFill>
              </a:rPr>
              <a:t>National release of match to programme results</a:t>
            </a:r>
            <a:endParaRPr lang="en-GB" altLang="en-US" sz="1700" dirty="0">
              <a:solidFill>
                <a:srgbClr val="8CB7E3"/>
              </a:solidFill>
            </a:endParaRPr>
          </a:p>
          <a:p>
            <a:pPr algn="l"/>
            <a:endParaRPr lang="en-GB" altLang="en-US" sz="2500" dirty="0">
              <a:solidFill>
                <a:srgbClr val="8CB7E3"/>
              </a:solidFill>
            </a:endParaRPr>
          </a:p>
          <a:p>
            <a:pPr marL="457200" indent="-457200" algn="l">
              <a:buFont typeface="Wingdings" panose="05000000000000000000" pitchFamily="2" charset="2"/>
              <a:buChar char="Ø"/>
            </a:pPr>
            <a:r>
              <a:rPr lang="en-GB" altLang="en-US" sz="4200" dirty="0">
                <a:solidFill>
                  <a:srgbClr val="AD4191"/>
                </a:solidFill>
              </a:rPr>
              <a:t>Release of allocation, application and reference information to employing organisations</a:t>
            </a:r>
            <a:endParaRPr lang="en-GB" altLang="en-US" sz="4200" dirty="0">
              <a:solidFill>
                <a:srgbClr val="FF0000"/>
              </a:solidFill>
            </a:endParaRPr>
          </a:p>
          <a:p>
            <a:pPr algn="l"/>
            <a:endParaRPr lang="en-GB" altLang="en-US" dirty="0"/>
          </a:p>
          <a:p>
            <a:pPr algn="l"/>
            <a:endParaRPr lang="en-GB" altLang="en-US" dirty="0">
              <a:solidFill>
                <a:srgbClr val="AD4191"/>
              </a:solidFill>
            </a:endParaRP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428" y="116633"/>
            <a:ext cx="1308832" cy="59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68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5112568" cy="2156495"/>
          </a:xfrm>
          <a:noFill/>
        </p:spPr>
        <p:txBody>
          <a:bodyPr/>
          <a:lstStyle/>
          <a:p>
            <a:pPr algn="l"/>
            <a:r>
              <a:rPr lang="en-GB">
                <a:solidFill>
                  <a:srgbClr val="003087"/>
                </a:solidFill>
                <a:latin typeface="Arial" panose="020B0604020202020204" pitchFamily="34" charset="0"/>
                <a:cs typeface="Arial" panose="020B0604020202020204" pitchFamily="34" charset="0"/>
              </a:rPr>
              <a:t>Primary List / Reserve List</a:t>
            </a:r>
          </a:p>
        </p:txBody>
      </p:sp>
      <p:sp>
        <p:nvSpPr>
          <p:cNvPr id="3" name="Subtitle 2"/>
          <p:cNvSpPr>
            <a:spLocks noGrp="1"/>
          </p:cNvSpPr>
          <p:nvPr>
            <p:ph type="subTitle" idx="1"/>
          </p:nvPr>
        </p:nvSpPr>
        <p:spPr>
          <a:xfrm>
            <a:off x="611560" y="2273126"/>
            <a:ext cx="7848872" cy="4246596"/>
          </a:xfrm>
        </p:spPr>
        <p:txBody>
          <a:bodyPr>
            <a:noAutofit/>
          </a:bodyPr>
          <a:lstStyle/>
          <a:p>
            <a:pPr algn="l"/>
            <a:r>
              <a:rPr lang="en-GB" altLang="en-US" sz="3000">
                <a:solidFill>
                  <a:srgbClr val="8CB7E3"/>
                </a:solidFill>
              </a:rPr>
              <a:t>Highest ranked applicants allocated to the primary list</a:t>
            </a:r>
          </a:p>
          <a:p>
            <a:pPr algn="l"/>
            <a:endParaRPr lang="en-GB" altLang="en-US" sz="1200">
              <a:solidFill>
                <a:srgbClr val="8CB7E3"/>
              </a:solidFill>
            </a:endParaRPr>
          </a:p>
          <a:p>
            <a:pPr algn="l"/>
            <a:r>
              <a:rPr lang="en-GB" altLang="en-US" sz="3000">
                <a:solidFill>
                  <a:srgbClr val="8CB7E3"/>
                </a:solidFill>
              </a:rPr>
              <a:t>Approved for pre-allocation allocated first</a:t>
            </a:r>
          </a:p>
          <a:p>
            <a:pPr algn="l"/>
            <a:endParaRPr lang="en-GB" altLang="en-US" sz="1200">
              <a:solidFill>
                <a:srgbClr val="8CB7E3"/>
              </a:solidFill>
            </a:endParaRPr>
          </a:p>
          <a:p>
            <a:pPr algn="l"/>
            <a:r>
              <a:rPr lang="en-GB" altLang="en-US" sz="3000">
                <a:solidFill>
                  <a:srgbClr val="8CB7E3"/>
                </a:solidFill>
              </a:rPr>
              <a:t>In rank order, each applicant is allocated to their highest preference available</a:t>
            </a:r>
          </a:p>
          <a:p>
            <a:pPr algn="l"/>
            <a:endParaRPr lang="en-GB" altLang="en-US" sz="1200">
              <a:solidFill>
                <a:srgbClr val="8CB7E3"/>
              </a:solidFill>
            </a:endParaRPr>
          </a:p>
          <a:p>
            <a:pPr algn="l"/>
            <a:r>
              <a:rPr lang="en-GB" altLang="en-US" sz="3000">
                <a:solidFill>
                  <a:srgbClr val="8CB7E3"/>
                </a:solidFill>
              </a:rPr>
              <a:t>Applicants who are not allocated to the primary list are placed on the reserve list</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32656"/>
            <a:ext cx="2987824" cy="136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39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56859C2-5B74-462E-A59C-6779F62CA77D}"/>
              </a:ext>
            </a:extLst>
          </p:cNvPr>
          <p:cNvSpPr/>
          <p:nvPr/>
        </p:nvSpPr>
        <p:spPr>
          <a:xfrm>
            <a:off x="720090" y="434101"/>
            <a:ext cx="5377314" cy="12327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ln w="9525">
                  <a:solidFill>
                    <a:schemeClr val="bg1"/>
                  </a:solidFill>
                  <a:prstDash val="solid"/>
                </a:ln>
                <a:solidFill>
                  <a:schemeClr val="bg1"/>
                </a:solidFill>
                <a:effectLst>
                  <a:outerShdw blurRad="12700" dist="38100" dir="2700000" algn="tl" rotWithShape="0">
                    <a:schemeClr val="bg1">
                      <a:lumMod val="50000"/>
                    </a:schemeClr>
                  </a:outerShdw>
                </a:effectLst>
                <a:latin typeface="+mj-lt"/>
                <a:ea typeface="+mj-ea"/>
                <a:cs typeface="+mj-cs"/>
              </a:rPr>
              <a:t>Common Queries: </a:t>
            </a:r>
          </a:p>
        </p:txBody>
      </p:sp>
      <p:cxnSp>
        <p:nvCxnSpPr>
          <p:cNvPr id="73" name="Straight Connector 72">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6097404"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354D48A-43F6-4476-94A0-90EA0FF1EBF3}"/>
              </a:ext>
            </a:extLst>
          </p:cNvPr>
          <p:cNvSpPr txBox="1"/>
          <p:nvPr/>
        </p:nvSpPr>
        <p:spPr>
          <a:xfrm>
            <a:off x="263909" y="2350937"/>
            <a:ext cx="3144838" cy="1436688"/>
          </a:xfrm>
          <a:prstGeom prst="rect">
            <a:avLst/>
          </a:prstGeom>
          <a:noFill/>
        </p:spPr>
        <p:txBody>
          <a:bodyPr wrap="square" anchor="t">
            <a:normAutofit/>
          </a:bodyPr>
          <a:lstStyle/>
          <a:p>
            <a:pPr>
              <a:lnSpc>
                <a:spcPct val="90000"/>
              </a:lnSpc>
              <a:spcAft>
                <a:spcPts val="600"/>
              </a:spcAft>
            </a:pPr>
            <a:r>
              <a:rPr lang="en-GB" sz="1300" b="1" dirty="0">
                <a:solidFill>
                  <a:srgbClr val="002060"/>
                </a:solidFill>
                <a:latin typeface="Arial" panose="020B0604020202020204" pitchFamily="34" charset="0"/>
                <a:cs typeface="Arial" panose="020B0604020202020204" pitchFamily="34" charset="0"/>
              </a:rPr>
              <a:t>-Can I use a </a:t>
            </a:r>
            <a:r>
              <a:rPr lang="en-GB" sz="1300" b="1" i="1" dirty="0">
                <a:solidFill>
                  <a:srgbClr val="002060"/>
                </a:solidFill>
                <a:latin typeface="Arial" panose="020B0604020202020204" pitchFamily="34" charset="0"/>
                <a:cs typeface="Arial" panose="020B0604020202020204" pitchFamily="34" charset="0"/>
              </a:rPr>
              <a:t>scanned</a:t>
            </a:r>
            <a:r>
              <a:rPr lang="en-GB" sz="1300" b="1" dirty="0">
                <a:solidFill>
                  <a:srgbClr val="002060"/>
                </a:solidFill>
                <a:latin typeface="Arial" panose="020B0604020202020204" pitchFamily="34" charset="0"/>
                <a:cs typeface="Arial" panose="020B0604020202020204" pitchFamily="34" charset="0"/>
              </a:rPr>
              <a:t> copy of documents? Or can I use a </a:t>
            </a:r>
            <a:r>
              <a:rPr lang="en-GB" sz="1300" b="1" i="1" dirty="0">
                <a:solidFill>
                  <a:srgbClr val="002060"/>
                </a:solidFill>
                <a:latin typeface="Arial" panose="020B0604020202020204" pitchFamily="34" charset="0"/>
                <a:cs typeface="Arial" panose="020B0604020202020204" pitchFamily="34" charset="0"/>
              </a:rPr>
              <a:t>photo</a:t>
            </a:r>
            <a:r>
              <a:rPr lang="en-GB" sz="1300" b="1" dirty="0">
                <a:solidFill>
                  <a:srgbClr val="002060"/>
                </a:solidFill>
                <a:latin typeface="Arial" panose="020B0604020202020204" pitchFamily="34" charset="0"/>
                <a:cs typeface="Arial" panose="020B0604020202020204" pitchFamily="34" charset="0"/>
              </a:rPr>
              <a:t> of the document to upload? </a:t>
            </a:r>
          </a:p>
          <a:p>
            <a:pPr>
              <a:lnSpc>
                <a:spcPct val="90000"/>
              </a:lnSpc>
              <a:spcAft>
                <a:spcPts val="600"/>
              </a:spcAft>
            </a:pPr>
            <a:r>
              <a:rPr lang="en-GB" sz="1300" dirty="0">
                <a:latin typeface="Arial" panose="020B0604020202020204" pitchFamily="34" charset="0"/>
                <a:cs typeface="Arial" panose="020B0604020202020204" pitchFamily="34" charset="0"/>
              </a:rPr>
              <a:t>We will accept a scan or a photo upload of your documents, as long as they are legible, and all 4 corners are visible. </a:t>
            </a:r>
          </a:p>
        </p:txBody>
      </p:sp>
      <p:sp>
        <p:nvSpPr>
          <p:cNvPr id="3" name="TextBox 2">
            <a:extLst>
              <a:ext uri="{FF2B5EF4-FFF2-40B4-BE49-F238E27FC236}">
                <a16:creationId xmlns:a16="http://schemas.microsoft.com/office/drawing/2014/main" id="{6A814B0D-EA15-4167-8825-BBAE3B1F0AC6}"/>
              </a:ext>
            </a:extLst>
          </p:cNvPr>
          <p:cNvSpPr txBox="1"/>
          <p:nvPr/>
        </p:nvSpPr>
        <p:spPr>
          <a:xfrm>
            <a:off x="124333" y="4160206"/>
            <a:ext cx="1580641" cy="1512888"/>
          </a:xfrm>
          <a:prstGeom prst="rect">
            <a:avLst/>
          </a:prstGeom>
        </p:spPr>
        <p:txBody>
          <a:bodyPr vert="horz" wrap="square" lIns="91440" tIns="45720" rIns="91440" bIns="45720" rtlCol="0" anchor="t">
            <a:normAutofit fontScale="85000" lnSpcReduction="10000"/>
          </a:bodyPr>
          <a:lstStyle/>
          <a:p>
            <a:pPr>
              <a:lnSpc>
                <a:spcPct val="90000"/>
              </a:lnSpc>
              <a:spcBef>
                <a:spcPts val="1000"/>
              </a:spcBef>
              <a:spcAft>
                <a:spcPts val="600"/>
              </a:spcAft>
            </a:pPr>
            <a:r>
              <a:rPr lang="en-US" sz="1400" b="1" kern="1200" dirty="0">
                <a:solidFill>
                  <a:srgbClr val="003087"/>
                </a:solidFill>
                <a:latin typeface="Arial" panose="020B0604020202020204" pitchFamily="34" charset="0"/>
                <a:cs typeface="Arial" panose="020B0604020202020204" pitchFamily="34" charset="0"/>
              </a:rPr>
              <a:t>Oriel queries? </a:t>
            </a:r>
          </a:p>
          <a:p>
            <a:pPr>
              <a:lnSpc>
                <a:spcPct val="90000"/>
              </a:lnSpc>
              <a:spcBef>
                <a:spcPts val="1000"/>
              </a:spcBef>
              <a:spcAft>
                <a:spcPts val="600"/>
              </a:spcAft>
            </a:pPr>
            <a:r>
              <a:rPr lang="en-US" sz="1400" kern="1200" dirty="0">
                <a:latin typeface="Arial" panose="020B0604020202020204" pitchFamily="34" charset="0"/>
                <a:cs typeface="Arial" panose="020B0604020202020204" pitchFamily="34" charset="0"/>
              </a:rPr>
              <a:t>-How to preference?</a:t>
            </a:r>
          </a:p>
          <a:p>
            <a:pPr>
              <a:lnSpc>
                <a:spcPct val="90000"/>
              </a:lnSpc>
              <a:spcBef>
                <a:spcPts val="1000"/>
              </a:spcBef>
              <a:spcAft>
                <a:spcPts val="600"/>
              </a:spcAft>
            </a:pPr>
            <a:r>
              <a:rPr lang="en-US" sz="1400" kern="1200" dirty="0">
                <a:latin typeface="Arial" panose="020B0604020202020204" pitchFamily="34" charset="0"/>
                <a:cs typeface="Arial" panose="020B0604020202020204" pitchFamily="34" charset="0"/>
              </a:rPr>
              <a:t>-How to see your EPM?</a:t>
            </a:r>
          </a:p>
          <a:p>
            <a:pPr>
              <a:lnSpc>
                <a:spcPct val="90000"/>
              </a:lnSpc>
              <a:spcBef>
                <a:spcPts val="1000"/>
              </a:spcBef>
              <a:spcAft>
                <a:spcPts val="600"/>
              </a:spcAft>
            </a:pPr>
            <a:r>
              <a:rPr lang="en-US" sz="1400" kern="1200" dirty="0">
                <a:solidFill>
                  <a:srgbClr val="003087"/>
                </a:solidFill>
                <a:latin typeface="Arial" panose="020B0604020202020204" pitchFamily="34" charset="0"/>
                <a:cs typeface="Arial" panose="020B0604020202020204" pitchFamily="34" charset="0"/>
              </a:rPr>
              <a:t>    </a:t>
            </a:r>
            <a:r>
              <a:rPr lang="en-US" sz="1400" b="1" kern="1200" dirty="0">
                <a:solidFill>
                  <a:srgbClr val="003087"/>
                </a:solidFill>
                <a:latin typeface="Arial" panose="020B0604020202020204" pitchFamily="34" charset="0"/>
                <a:cs typeface="Arial" panose="020B0604020202020204" pitchFamily="34" charset="0"/>
              </a:rPr>
              <a:t>See our </a:t>
            </a:r>
            <a:r>
              <a:rPr lang="en-US" sz="1400" b="1" kern="1200" dirty="0">
                <a:solidFill>
                  <a:srgbClr val="00308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FAQs</a:t>
            </a:r>
            <a:endParaRPr lang="en-US" sz="1400" b="1" kern="1200" dirty="0">
              <a:solidFill>
                <a:srgbClr val="003087"/>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D004AA2-802D-4259-B261-80A6EC5E43F0}"/>
              </a:ext>
            </a:extLst>
          </p:cNvPr>
          <p:cNvSpPr txBox="1"/>
          <p:nvPr/>
        </p:nvSpPr>
        <p:spPr>
          <a:xfrm>
            <a:off x="1966720" y="4156785"/>
            <a:ext cx="1958975" cy="1512888"/>
          </a:xfrm>
          <a:prstGeom prst="rect">
            <a:avLst/>
          </a:prstGeom>
          <a:noFill/>
        </p:spPr>
        <p:txBody>
          <a:bodyPr wrap="square" anchor="t">
            <a:normAutofit/>
          </a:bodyPr>
          <a:lstStyle/>
          <a:p>
            <a:pPr>
              <a:lnSpc>
                <a:spcPct val="90000"/>
              </a:lnSpc>
              <a:spcAft>
                <a:spcPts val="600"/>
              </a:spcAft>
            </a:pPr>
            <a:r>
              <a:rPr lang="en-GB" sz="1300" b="1" dirty="0">
                <a:solidFill>
                  <a:srgbClr val="003087"/>
                </a:solidFill>
                <a:latin typeface="Arial" panose="020B0604020202020204" pitchFamily="34" charset="0"/>
                <a:cs typeface="Arial" panose="020B0604020202020204" pitchFamily="34" charset="0"/>
              </a:rPr>
              <a:t>-I have two different results for IELTS/OET. </a:t>
            </a:r>
          </a:p>
          <a:p>
            <a:pPr>
              <a:lnSpc>
                <a:spcPct val="90000"/>
              </a:lnSpc>
              <a:spcAft>
                <a:spcPts val="600"/>
              </a:spcAft>
            </a:pPr>
            <a:r>
              <a:rPr lang="en-GB" sz="1300" dirty="0">
                <a:latin typeface="Arial" panose="020B0604020202020204" pitchFamily="34" charset="0"/>
                <a:cs typeface="Arial" panose="020B0604020202020204" pitchFamily="34" charset="0"/>
              </a:rPr>
              <a:t>UKFPO do not specify which to use. Your results must be in date and achieved in one sitting. </a:t>
            </a:r>
          </a:p>
        </p:txBody>
      </p:sp>
      <p:sp>
        <p:nvSpPr>
          <p:cNvPr id="22" name="TextBox 21">
            <a:extLst>
              <a:ext uri="{FF2B5EF4-FFF2-40B4-BE49-F238E27FC236}">
                <a16:creationId xmlns:a16="http://schemas.microsoft.com/office/drawing/2014/main" id="{E0D8A1A9-3E9E-4B23-B00D-CC3B4F38885B}"/>
              </a:ext>
            </a:extLst>
          </p:cNvPr>
          <p:cNvSpPr txBox="1"/>
          <p:nvPr/>
        </p:nvSpPr>
        <p:spPr>
          <a:xfrm>
            <a:off x="4187441" y="4160206"/>
            <a:ext cx="4692650" cy="1512888"/>
          </a:xfrm>
          <a:prstGeom prst="rect">
            <a:avLst/>
          </a:prstGeom>
          <a:noFill/>
        </p:spPr>
        <p:txBody>
          <a:bodyPr wrap="square" lIns="68580" tIns="34290" rIns="68580" bIns="34290" rtlCol="0" anchor="t">
            <a:normAutofit/>
          </a:bodyPr>
          <a:lstStyle/>
          <a:p>
            <a:pPr>
              <a:lnSpc>
                <a:spcPct val="90000"/>
              </a:lnSpc>
              <a:spcAft>
                <a:spcPts val="600"/>
              </a:spcAft>
            </a:pPr>
            <a:r>
              <a:rPr lang="en-GB" sz="1300" b="1" dirty="0">
                <a:solidFill>
                  <a:srgbClr val="002060"/>
                </a:solidFill>
                <a:latin typeface="Arial" panose="020B0604020202020204" pitchFamily="34" charset="0"/>
                <a:cs typeface="Arial" panose="020B0604020202020204" pitchFamily="34" charset="0"/>
              </a:rPr>
              <a:t>-Uploading Documents: </a:t>
            </a:r>
          </a:p>
          <a:p>
            <a:pPr>
              <a:lnSpc>
                <a:spcPct val="90000"/>
              </a:lnSpc>
              <a:spcAft>
                <a:spcPts val="600"/>
              </a:spcAft>
            </a:pPr>
            <a:r>
              <a:rPr lang="en-GB" sz="1300" dirty="0">
                <a:latin typeface="Arial" panose="020B0604020202020204" pitchFamily="34" charset="0"/>
                <a:cs typeface="Arial" panose="020B0604020202020204" pitchFamily="34" charset="0"/>
              </a:rPr>
              <a:t>Oriel has a ‘document library’ in which you can store documents. When submitting your application, you select the documents to attach with your application. If you upload an incorrect document, it will stay in your ‘library’ as it cannot be deleted, but you can un-link it from your FP application.</a:t>
            </a:r>
          </a:p>
        </p:txBody>
      </p:sp>
      <p:sp>
        <p:nvSpPr>
          <p:cNvPr id="24" name="TextBox 23">
            <a:extLst>
              <a:ext uri="{FF2B5EF4-FFF2-40B4-BE49-F238E27FC236}">
                <a16:creationId xmlns:a16="http://schemas.microsoft.com/office/drawing/2014/main" id="{1B751B28-CD8B-4025-94AA-A9B9EEBE483F}"/>
              </a:ext>
            </a:extLst>
          </p:cNvPr>
          <p:cNvSpPr txBox="1"/>
          <p:nvPr/>
        </p:nvSpPr>
        <p:spPr>
          <a:xfrm>
            <a:off x="4387466" y="2350937"/>
            <a:ext cx="4492625" cy="1436688"/>
          </a:xfrm>
          <a:prstGeom prst="rect">
            <a:avLst/>
          </a:prstGeom>
        </p:spPr>
        <p:txBody>
          <a:bodyPr vert="horz" wrap="square" lIns="91440" tIns="45720" rIns="91440" bIns="45720" rtlCol="0" anchor="t">
            <a:normAutofit fontScale="92500" lnSpcReduction="10000"/>
          </a:bodyPr>
          <a:lstStyle/>
          <a:p>
            <a:pPr>
              <a:lnSpc>
                <a:spcPct val="90000"/>
              </a:lnSpc>
              <a:spcBef>
                <a:spcPts val="1000"/>
              </a:spcBef>
            </a:pPr>
            <a:r>
              <a:rPr lang="en-US" sz="1300" b="1" kern="1200" dirty="0">
                <a:solidFill>
                  <a:srgbClr val="003087"/>
                </a:solidFill>
                <a:latin typeface="Arial" panose="020B0604020202020204" pitchFamily="34" charset="0"/>
                <a:cs typeface="Arial" panose="020B0604020202020204" pitchFamily="34" charset="0"/>
              </a:rPr>
              <a:t>-My middle name is not on my Dean's Statement, is that ok? </a:t>
            </a:r>
          </a:p>
          <a:p>
            <a:pPr>
              <a:lnSpc>
                <a:spcPct val="90000"/>
              </a:lnSpc>
              <a:spcBef>
                <a:spcPts val="1000"/>
              </a:spcBef>
            </a:pPr>
            <a:r>
              <a:rPr lang="en-US" sz="1300" kern="1200" dirty="0">
                <a:latin typeface="Arial" panose="020B0604020202020204" pitchFamily="34" charset="0"/>
                <a:cs typeface="Arial" panose="020B0604020202020204" pitchFamily="34" charset="0"/>
              </a:rPr>
              <a:t>UKFPO need to be able to clearly identify you via your passport. If your middle name is not included, as long as UKFPO is able to verify who you are, this is fine. </a:t>
            </a:r>
          </a:p>
          <a:p>
            <a:pPr>
              <a:lnSpc>
                <a:spcPct val="90000"/>
              </a:lnSpc>
              <a:spcBef>
                <a:spcPts val="1000"/>
              </a:spcBef>
            </a:pPr>
            <a:r>
              <a:rPr lang="en-US" sz="1300" kern="1200" dirty="0">
                <a:latin typeface="Arial" panose="020B0604020202020204" pitchFamily="34" charset="0"/>
                <a:cs typeface="Arial" panose="020B0604020202020204" pitchFamily="34" charset="0"/>
              </a:rPr>
              <a:t>-If in doubt, be sure to include further evidence of name changes etc. </a:t>
            </a:r>
          </a:p>
        </p:txBody>
      </p:sp>
      <p:sp>
        <p:nvSpPr>
          <p:cNvPr id="2" name="TextBox 1">
            <a:extLst>
              <a:ext uri="{FF2B5EF4-FFF2-40B4-BE49-F238E27FC236}">
                <a16:creationId xmlns:a16="http://schemas.microsoft.com/office/drawing/2014/main" id="{FCA833F4-5A0D-45F8-BF48-2E270E3BBF04}"/>
              </a:ext>
            </a:extLst>
          </p:cNvPr>
          <p:cNvSpPr txBox="1"/>
          <p:nvPr/>
        </p:nvSpPr>
        <p:spPr>
          <a:xfrm>
            <a:off x="0" y="6397004"/>
            <a:ext cx="9114181" cy="292388"/>
          </a:xfrm>
          <a:prstGeom prst="rect">
            <a:avLst/>
          </a:prstGeom>
          <a:noFill/>
        </p:spPr>
        <p:txBody>
          <a:bodyPr wrap="square" lIns="91440" tIns="45720" rIns="91440" bIns="45720" rtlCol="0" anchor="t">
            <a:spAutoFit/>
          </a:bodyPr>
          <a:lstStyle/>
          <a:p>
            <a:r>
              <a:rPr lang="en-GB" sz="1300" dirty="0"/>
              <a:t>Provisional Registration is not required at the time of application but prior to the programme commencing July/August each year.</a:t>
            </a:r>
            <a:endParaRPr lang="en-GB" sz="1300">
              <a:cs typeface="Calibri"/>
            </a:endParaRPr>
          </a:p>
        </p:txBody>
      </p:sp>
    </p:spTree>
    <p:extLst>
      <p:ext uri="{BB962C8B-B14F-4D97-AF65-F5344CB8AC3E}">
        <p14:creationId xmlns:p14="http://schemas.microsoft.com/office/powerpoint/2010/main" val="103602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omms\Policy and programmes comms\Programmes\UKFPO\Branding\UKFPO NEW logo V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4477" y="103404"/>
            <a:ext cx="1265802" cy="582649"/>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EA74BB30-B35A-4AE2-895F-9054BE4D21DC}"/>
              </a:ext>
            </a:extLst>
          </p:cNvPr>
          <p:cNvSpPr txBox="1">
            <a:spLocks/>
          </p:cNvSpPr>
          <p:nvPr/>
        </p:nvSpPr>
        <p:spPr>
          <a:xfrm>
            <a:off x="62357" y="551640"/>
            <a:ext cx="6628107" cy="5847269"/>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endParaRPr lang="en-US" altLang="en-US" sz="2400">
              <a:solidFill>
                <a:srgbClr val="AD4191"/>
              </a:solidFill>
              <a:cs typeface="Calibri"/>
            </a:endParaRPr>
          </a:p>
        </p:txBody>
      </p:sp>
      <p:sp>
        <p:nvSpPr>
          <p:cNvPr id="12" name="Subtitle 2"/>
          <p:cNvSpPr>
            <a:spLocks noGrp="1"/>
          </p:cNvSpPr>
          <p:nvPr>
            <p:ph type="subTitle" idx="4294967295"/>
          </p:nvPr>
        </p:nvSpPr>
        <p:spPr>
          <a:xfrm>
            <a:off x="837920" y="6379229"/>
            <a:ext cx="7777162" cy="288925"/>
          </a:xfrm>
        </p:spPr>
        <p:txBody>
          <a:bodyPr vert="horz" lIns="91440" tIns="45720" rIns="91440" bIns="45720" rtlCol="0" anchor="t">
            <a:normAutofit/>
          </a:bodyPr>
          <a:lstStyle/>
          <a:p>
            <a:pPr marL="0" indent="0" algn="l">
              <a:lnSpc>
                <a:spcPct val="90000"/>
              </a:lnSpc>
              <a:buNone/>
            </a:pPr>
            <a:r>
              <a:rPr lang="en-GB" sz="1400">
                <a:solidFill>
                  <a:srgbClr val="A3A0A0"/>
                </a:solidFill>
                <a:latin typeface="Arial"/>
                <a:cs typeface="Arial"/>
              </a:rPr>
              <a:t>foundationprogramme.nhs.uk                                                                     twitter: @UKFPO	</a:t>
            </a:r>
            <a:endParaRPr lang="en-US" sz="1400">
              <a:cs typeface="Calibri"/>
            </a:endParaRPr>
          </a:p>
        </p:txBody>
      </p:sp>
      <p:graphicFrame>
        <p:nvGraphicFramePr>
          <p:cNvPr id="1028" name="TextBox 2">
            <a:extLst>
              <a:ext uri="{FF2B5EF4-FFF2-40B4-BE49-F238E27FC236}">
                <a16:creationId xmlns:a16="http://schemas.microsoft.com/office/drawing/2014/main" id="{5E09BF56-AEBF-4FDF-B4D2-84E1324F02BC}"/>
              </a:ext>
            </a:extLst>
          </p:cNvPr>
          <p:cNvGraphicFramePr/>
          <p:nvPr>
            <p:extLst>
              <p:ext uri="{D42A27DB-BD31-4B8C-83A1-F6EECF244321}">
                <p14:modId xmlns:p14="http://schemas.microsoft.com/office/powerpoint/2010/main" val="1954137976"/>
              </p:ext>
            </p:extLst>
          </p:nvPr>
        </p:nvGraphicFramePr>
        <p:xfrm>
          <a:off x="975596" y="524899"/>
          <a:ext cx="6772784" cy="5637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Speech Bubble: Oval 20">
            <a:extLst>
              <a:ext uri="{FF2B5EF4-FFF2-40B4-BE49-F238E27FC236}">
                <a16:creationId xmlns:a16="http://schemas.microsoft.com/office/drawing/2014/main" id="{0F081E15-B02D-4146-831D-88038C18D42E}"/>
              </a:ext>
            </a:extLst>
          </p:cNvPr>
          <p:cNvSpPr/>
          <p:nvPr/>
        </p:nvSpPr>
        <p:spPr>
          <a:xfrm rot="780000">
            <a:off x="1845696" y="127829"/>
            <a:ext cx="1272987" cy="887504"/>
          </a:xfrm>
          <a:prstGeom prst="wedgeEllipseCallout">
            <a:avLst/>
          </a:prstGeom>
          <a:ln>
            <a:solidFill>
              <a:srgbClr val="B5BE0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cs typeface="Calibri"/>
              </a:rPr>
              <a:t>References can be updated after submitting your application</a:t>
            </a:r>
            <a:endParaRPr lang="en-US">
              <a:cs typeface="Calibri"/>
            </a:endParaRPr>
          </a:p>
        </p:txBody>
      </p:sp>
    </p:spTree>
    <p:extLst>
      <p:ext uri="{BB962C8B-B14F-4D97-AF65-F5344CB8AC3E}">
        <p14:creationId xmlns:p14="http://schemas.microsoft.com/office/powerpoint/2010/main" val="3609704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3DBF062E-6B39-4AE0-AD47-91B7F274E2C7}"/>
              </a:ext>
            </a:extLst>
          </p:cNvPr>
          <p:cNvGraphicFramePr/>
          <p:nvPr>
            <p:extLst>
              <p:ext uri="{D42A27DB-BD31-4B8C-83A1-F6EECF244321}">
                <p14:modId xmlns:p14="http://schemas.microsoft.com/office/powerpoint/2010/main" val="3096640866"/>
              </p:ext>
            </p:extLst>
          </p:nvPr>
        </p:nvGraphicFramePr>
        <p:xfrm>
          <a:off x="341000" y="179750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4C8804E-B5FE-4D1F-A0A1-0223F7E000CF}"/>
              </a:ext>
            </a:extLst>
          </p:cNvPr>
          <p:cNvSpPr txBox="1"/>
          <p:nvPr/>
        </p:nvSpPr>
        <p:spPr>
          <a:xfrm>
            <a:off x="1162974" y="367950"/>
            <a:ext cx="5841508" cy="646331"/>
          </a:xfrm>
          <a:prstGeom prst="rect">
            <a:avLst/>
          </a:prstGeom>
          <a:no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Preparing for Foundation:</a:t>
            </a:r>
          </a:p>
        </p:txBody>
      </p:sp>
      <p:sp>
        <p:nvSpPr>
          <p:cNvPr id="6" name="TextBox 5">
            <a:extLst>
              <a:ext uri="{FF2B5EF4-FFF2-40B4-BE49-F238E27FC236}">
                <a16:creationId xmlns:a16="http://schemas.microsoft.com/office/drawing/2014/main" id="{BD147F3F-F9D8-4D88-A492-E47C9994C984}"/>
              </a:ext>
            </a:extLst>
          </p:cNvPr>
          <p:cNvSpPr txBox="1"/>
          <p:nvPr/>
        </p:nvSpPr>
        <p:spPr>
          <a:xfrm>
            <a:off x="6425776" y="3662734"/>
            <a:ext cx="1653594" cy="369332"/>
          </a:xfrm>
          <a:prstGeom prst="rect">
            <a:avLst/>
          </a:prstGeom>
          <a:noFill/>
        </p:spPr>
        <p:txBody>
          <a:bodyPr wrap="none" rtlCol="0">
            <a:spAutoFit/>
          </a:bodyPr>
          <a:lstStyle/>
          <a:p>
            <a:r>
              <a:rPr lang="en-GB">
                <a:hlinkClick r:id="rId7"/>
              </a:rPr>
              <a:t>GMC Resources</a:t>
            </a:r>
            <a:endParaRPr lang="en-GB"/>
          </a:p>
        </p:txBody>
      </p:sp>
      <p:sp>
        <p:nvSpPr>
          <p:cNvPr id="2" name="TextBox 1">
            <a:extLst>
              <a:ext uri="{FF2B5EF4-FFF2-40B4-BE49-F238E27FC236}">
                <a16:creationId xmlns:a16="http://schemas.microsoft.com/office/drawing/2014/main" id="{45F39001-9AE2-44B2-9883-76DCE9562C8C}"/>
              </a:ext>
            </a:extLst>
          </p:cNvPr>
          <p:cNvSpPr txBox="1"/>
          <p:nvPr/>
        </p:nvSpPr>
        <p:spPr>
          <a:xfrm>
            <a:off x="340999" y="1805770"/>
            <a:ext cx="4343946" cy="646331"/>
          </a:xfrm>
          <a:prstGeom prst="rect">
            <a:avLst/>
          </a:prstGeom>
          <a:noFill/>
        </p:spPr>
        <p:txBody>
          <a:bodyPr wrap="none" rtlCol="0">
            <a:spAutoFit/>
          </a:bodyPr>
          <a:lstStyle/>
          <a:p>
            <a:r>
              <a:rPr lang="en-GB">
                <a:solidFill>
                  <a:srgbClr val="003087"/>
                </a:solidFill>
                <a:hlinkClick r:id="rId8"/>
              </a:rPr>
              <a:t>NHS: </a:t>
            </a:r>
            <a:r>
              <a:rPr lang="en-GB" i="0">
                <a:solidFill>
                  <a:srgbClr val="003087"/>
                </a:solidFill>
                <a:effectLst/>
                <a:latin typeface="Frutiger W01"/>
                <a:hlinkClick r:id="rId8"/>
              </a:rPr>
              <a:t>How to succeed in foundation training</a:t>
            </a:r>
            <a:endParaRPr lang="en-GB" i="0">
              <a:solidFill>
                <a:srgbClr val="003087"/>
              </a:solidFill>
              <a:effectLst/>
              <a:latin typeface="Frutiger W01"/>
            </a:endParaRPr>
          </a:p>
          <a:p>
            <a:endParaRPr lang="en-GB"/>
          </a:p>
        </p:txBody>
      </p:sp>
    </p:spTree>
    <p:extLst>
      <p:ext uri="{BB962C8B-B14F-4D97-AF65-F5344CB8AC3E}">
        <p14:creationId xmlns:p14="http://schemas.microsoft.com/office/powerpoint/2010/main" val="350542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s\Policy and programmes comms\Programmes\UKFPO\Branding\UKFPO NEW logo V3.jpg"/>
          <p:cNvPicPr>
            <a:picLocks noChangeAspect="1" noChangeArrowheads="1"/>
          </p:cNvPicPr>
          <p:nvPr/>
        </p:nvPicPr>
        <p:blipFill>
          <a:blip r:embed="rId3" cstate="print">
            <a:alphaModFix amt="58000"/>
            <a:extLst>
              <a:ext uri="{28A0092B-C50C-407E-A947-70E740481C1C}">
                <a14:useLocalDpi xmlns:a14="http://schemas.microsoft.com/office/drawing/2010/main" val="0"/>
              </a:ext>
            </a:extLst>
          </a:blip>
          <a:srcRect/>
          <a:stretch>
            <a:fillRect/>
          </a:stretch>
        </p:blipFill>
        <p:spPr bwMode="auto">
          <a:xfrm>
            <a:off x="7648142" y="6039470"/>
            <a:ext cx="1495858" cy="64633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4C7EEFB2-5038-4635-AF9D-43F3EC9A6A92}"/>
              </a:ext>
            </a:extLst>
          </p:cNvPr>
          <p:cNvSpPr/>
          <p:nvPr/>
        </p:nvSpPr>
        <p:spPr>
          <a:xfrm>
            <a:off x="237618" y="3675780"/>
            <a:ext cx="1078342" cy="1155613"/>
          </a:xfrm>
          <a:prstGeom prst="roundRect">
            <a:avLst/>
          </a:prstGeom>
          <a:solidFill>
            <a:srgbClr val="8CB7E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cs typeface="Calibri"/>
            </a:endParaRPr>
          </a:p>
        </p:txBody>
      </p:sp>
      <p:sp>
        <p:nvSpPr>
          <p:cNvPr id="9" name="Rectangle: Rounded Corners 8">
            <a:extLst>
              <a:ext uri="{FF2B5EF4-FFF2-40B4-BE49-F238E27FC236}">
                <a16:creationId xmlns:a16="http://schemas.microsoft.com/office/drawing/2014/main" id="{FF54B5FC-9C54-451E-9000-81E77400F939}"/>
              </a:ext>
            </a:extLst>
          </p:cNvPr>
          <p:cNvSpPr/>
          <p:nvPr/>
        </p:nvSpPr>
        <p:spPr>
          <a:xfrm>
            <a:off x="237618" y="347611"/>
            <a:ext cx="1078342" cy="1155613"/>
          </a:xfrm>
          <a:prstGeom prst="roundRect">
            <a:avLst/>
          </a:prstGeom>
          <a:solidFill>
            <a:srgbClr val="AD419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cs typeface="Calibri"/>
            </a:endParaRPr>
          </a:p>
        </p:txBody>
      </p:sp>
      <p:sp>
        <p:nvSpPr>
          <p:cNvPr id="10" name="Oval 9">
            <a:extLst>
              <a:ext uri="{FF2B5EF4-FFF2-40B4-BE49-F238E27FC236}">
                <a16:creationId xmlns:a16="http://schemas.microsoft.com/office/drawing/2014/main" id="{1165C73C-0E20-48AD-8624-4FF60C13C54E}"/>
              </a:ext>
            </a:extLst>
          </p:cNvPr>
          <p:cNvSpPr/>
          <p:nvPr/>
        </p:nvSpPr>
        <p:spPr>
          <a:xfrm>
            <a:off x="174374" y="1928173"/>
            <a:ext cx="1204829" cy="1119754"/>
          </a:xfrm>
          <a:prstGeom prst="ellipse">
            <a:avLst/>
          </a:prstGeom>
          <a:solidFill>
            <a:srgbClr val="B5BE0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2" name="AutoShape 2">
            <a:extLst>
              <a:ext uri="{FF2B5EF4-FFF2-40B4-BE49-F238E27FC236}">
                <a16:creationId xmlns:a16="http://schemas.microsoft.com/office/drawing/2014/main" id="{09ACBF69-90C9-4872-BD32-4318E7F38B5D}"/>
              </a:ext>
            </a:extLst>
          </p:cNvPr>
          <p:cNvSpPr>
            <a:spLocks noChangeAspect="1" noChangeArrowheads="1"/>
          </p:cNvSpPr>
          <p:nvPr/>
        </p:nvSpPr>
        <p:spPr bwMode="auto">
          <a:xfrm>
            <a:off x="4419600" y="3276600"/>
            <a:ext cx="1232520" cy="1232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Graphic 3" descr="Magnifying glass outline">
            <a:extLst>
              <a:ext uri="{FF2B5EF4-FFF2-40B4-BE49-F238E27FC236}">
                <a16:creationId xmlns:a16="http://schemas.microsoft.com/office/drawing/2014/main" id="{E5B18673-250B-407E-9B9A-911CA7E0BB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369" y="489525"/>
            <a:ext cx="914400" cy="914400"/>
          </a:xfrm>
          <a:prstGeom prst="rect">
            <a:avLst/>
          </a:prstGeom>
        </p:spPr>
      </p:pic>
      <p:sp>
        <p:nvSpPr>
          <p:cNvPr id="4" name="TextBox 3">
            <a:extLst>
              <a:ext uri="{FF2B5EF4-FFF2-40B4-BE49-F238E27FC236}">
                <a16:creationId xmlns:a16="http://schemas.microsoft.com/office/drawing/2014/main" id="{9BA77BDC-4521-4C98-AC22-D945A93B9FD4}"/>
              </a:ext>
            </a:extLst>
          </p:cNvPr>
          <p:cNvSpPr txBox="1"/>
          <p:nvPr/>
        </p:nvSpPr>
        <p:spPr>
          <a:xfrm>
            <a:off x="1595717" y="347611"/>
            <a:ext cx="51278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Are you able to locate the answer yourself in the first instance? </a:t>
            </a:r>
            <a:r>
              <a:rPr lang="en-US" dirty="0">
                <a:ea typeface="+mn-lt"/>
                <a:cs typeface="+mn-lt"/>
              </a:rPr>
              <a:t>UKFPO will refer you to the </a:t>
            </a:r>
            <a:r>
              <a:rPr lang="en-US" dirty="0">
                <a:ea typeface="+mn-lt"/>
                <a:cs typeface="+mn-lt"/>
                <a:hlinkClick r:id="rId6"/>
              </a:rPr>
              <a:t>guidance</a:t>
            </a:r>
            <a:r>
              <a:rPr lang="en-US" dirty="0">
                <a:ea typeface="+mn-lt"/>
                <a:cs typeface="+mn-lt"/>
              </a:rPr>
              <a:t> as most queries can be answered by reading it!</a:t>
            </a:r>
          </a:p>
        </p:txBody>
      </p:sp>
      <p:sp>
        <p:nvSpPr>
          <p:cNvPr id="7" name="TextBox 6">
            <a:extLst>
              <a:ext uri="{FF2B5EF4-FFF2-40B4-BE49-F238E27FC236}">
                <a16:creationId xmlns:a16="http://schemas.microsoft.com/office/drawing/2014/main" id="{C957A0E0-B364-47AB-AC15-4FB69A1A75C1}"/>
              </a:ext>
            </a:extLst>
          </p:cNvPr>
          <p:cNvSpPr txBox="1"/>
          <p:nvPr/>
        </p:nvSpPr>
        <p:spPr>
          <a:xfrm>
            <a:off x="1595535" y="219528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Follow us on Social Media for up-to-date information</a:t>
            </a:r>
            <a:endParaRPr lang="en-GB">
              <a:cs typeface="Calibri"/>
            </a:endParaRPr>
          </a:p>
        </p:txBody>
      </p:sp>
      <p:pic>
        <p:nvPicPr>
          <p:cNvPr id="8" name="Graphic 11" descr="Follow with solid fill">
            <a:extLst>
              <a:ext uri="{FF2B5EF4-FFF2-40B4-BE49-F238E27FC236}">
                <a16:creationId xmlns:a16="http://schemas.microsoft.com/office/drawing/2014/main" id="{A924ADDA-3580-4DA2-977A-703AC2933A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8424" y="2003001"/>
            <a:ext cx="914400" cy="914400"/>
          </a:xfrm>
          <a:prstGeom prst="rect">
            <a:avLst/>
          </a:prstGeom>
        </p:spPr>
      </p:pic>
      <p:sp>
        <p:nvSpPr>
          <p:cNvPr id="12" name="TextBox 11">
            <a:extLst>
              <a:ext uri="{FF2B5EF4-FFF2-40B4-BE49-F238E27FC236}">
                <a16:creationId xmlns:a16="http://schemas.microsoft.com/office/drawing/2014/main" id="{D263C56A-14DE-44B7-94A0-26CDAA4A1024}"/>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FFFF"/>
                </a:solidFill>
              </a:rPr>
              <a:t>Follow us on Social Media!</a:t>
            </a:r>
            <a:endParaRPr lang="en-GB"/>
          </a:p>
        </p:txBody>
      </p:sp>
      <p:sp>
        <p:nvSpPr>
          <p:cNvPr id="13" name="TextBox 12">
            <a:extLst>
              <a:ext uri="{FF2B5EF4-FFF2-40B4-BE49-F238E27FC236}">
                <a16:creationId xmlns:a16="http://schemas.microsoft.com/office/drawing/2014/main" id="{DDE64C56-7D9D-4BD8-AEF0-9993717BB378}"/>
              </a:ext>
            </a:extLst>
          </p:cNvPr>
          <p:cNvSpPr txBox="1"/>
          <p:nvPr/>
        </p:nvSpPr>
        <p:spPr>
          <a:xfrm>
            <a:off x="430524" y="6447712"/>
            <a:ext cx="8352928" cy="369332"/>
          </a:xfrm>
          <a:prstGeom prst="rect">
            <a:avLst/>
          </a:prstGeom>
          <a:noFill/>
        </p:spPr>
        <p:txBody>
          <a:bodyPr wrap="square">
            <a:spAutoFit/>
          </a:bodyPr>
          <a:lstStyle/>
          <a:p>
            <a:r>
              <a:rPr lang="en-GB" sz="1800">
                <a:solidFill>
                  <a:srgbClr val="B5BE0E"/>
                </a:solidFill>
                <a:latin typeface="Arial"/>
                <a:cs typeface="Arial"/>
              </a:rPr>
              <a:t>foundationprogramme.nhs.uk  			twitter: @UKFPO</a:t>
            </a:r>
            <a:endParaRPr lang="en-GB">
              <a:solidFill>
                <a:srgbClr val="B5BE0E"/>
              </a:solidFill>
            </a:endParaRPr>
          </a:p>
        </p:txBody>
      </p:sp>
      <p:sp>
        <p:nvSpPr>
          <p:cNvPr id="15" name="TextBox 14">
            <a:extLst>
              <a:ext uri="{FF2B5EF4-FFF2-40B4-BE49-F238E27FC236}">
                <a16:creationId xmlns:a16="http://schemas.microsoft.com/office/drawing/2014/main" id="{28B4ED73-BF06-420A-B949-C32B93DA14F8}"/>
              </a:ext>
            </a:extLst>
          </p:cNvPr>
          <p:cNvSpPr txBox="1"/>
          <p:nvPr/>
        </p:nvSpPr>
        <p:spPr>
          <a:xfrm>
            <a:off x="1595717" y="3841615"/>
            <a:ext cx="51278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Once your application form has been submitted,</a:t>
            </a:r>
            <a:r>
              <a:rPr lang="en-GB" b="1"/>
              <a:t> it cannot be changed.</a:t>
            </a:r>
            <a:r>
              <a:rPr lang="en-GB"/>
              <a:t> Make sure you double check everything. </a:t>
            </a:r>
          </a:p>
        </p:txBody>
      </p:sp>
      <p:pic>
        <p:nvPicPr>
          <p:cNvPr id="17" name="Graphic 17" descr="Clipboard Partially Crossed with solid fill">
            <a:extLst>
              <a:ext uri="{FF2B5EF4-FFF2-40B4-BE49-F238E27FC236}">
                <a16:creationId xmlns:a16="http://schemas.microsoft.com/office/drawing/2014/main" id="{1B179EA6-FB2F-4CFF-9FDB-3D92340DAF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9589" y="3725560"/>
            <a:ext cx="914400" cy="914400"/>
          </a:xfrm>
          <a:prstGeom prst="rect">
            <a:avLst/>
          </a:prstGeom>
        </p:spPr>
      </p:pic>
      <p:sp>
        <p:nvSpPr>
          <p:cNvPr id="20" name="Rectangle: Rounded Corners 19">
            <a:extLst>
              <a:ext uri="{FF2B5EF4-FFF2-40B4-BE49-F238E27FC236}">
                <a16:creationId xmlns:a16="http://schemas.microsoft.com/office/drawing/2014/main" id="{6E08D755-61B4-4901-B80C-8B7F1EA84FA9}"/>
              </a:ext>
            </a:extLst>
          </p:cNvPr>
          <p:cNvSpPr/>
          <p:nvPr/>
        </p:nvSpPr>
        <p:spPr>
          <a:xfrm>
            <a:off x="275328" y="5244788"/>
            <a:ext cx="1042483" cy="985283"/>
          </a:xfrm>
          <a:prstGeom prst="roundRect">
            <a:avLst/>
          </a:prstGeom>
          <a:solidFill>
            <a:srgbClr val="AD419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cs typeface="Calibri"/>
            </a:endParaRPr>
          </a:p>
        </p:txBody>
      </p:sp>
      <p:sp>
        <p:nvSpPr>
          <p:cNvPr id="18" name="TextBox 17">
            <a:extLst>
              <a:ext uri="{FF2B5EF4-FFF2-40B4-BE49-F238E27FC236}">
                <a16:creationId xmlns:a16="http://schemas.microsoft.com/office/drawing/2014/main" id="{0C491F6B-119C-4E38-A878-5FBF0B62BD24}"/>
              </a:ext>
            </a:extLst>
          </p:cNvPr>
          <p:cNvSpPr txBox="1"/>
          <p:nvPr/>
        </p:nvSpPr>
        <p:spPr>
          <a:xfrm>
            <a:off x="1533573" y="5414263"/>
            <a:ext cx="50919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Please do not attempt to rank preferences by using a smartphone device.</a:t>
            </a:r>
            <a:endParaRPr lang="en-US"/>
          </a:p>
        </p:txBody>
      </p:sp>
      <p:pic>
        <p:nvPicPr>
          <p:cNvPr id="21" name="Graphic 21" descr="Computer with solid fill">
            <a:extLst>
              <a:ext uri="{FF2B5EF4-FFF2-40B4-BE49-F238E27FC236}">
                <a16:creationId xmlns:a16="http://schemas.microsoft.com/office/drawing/2014/main" id="{649CF7F7-8F9B-42D2-8904-298534CF7E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9369" y="5270447"/>
            <a:ext cx="914400" cy="914400"/>
          </a:xfrm>
          <a:prstGeom prst="rect">
            <a:avLst/>
          </a:prstGeom>
        </p:spPr>
      </p:pic>
      <p:sp>
        <p:nvSpPr>
          <p:cNvPr id="5" name="Speech Bubble: Oval 4">
            <a:extLst>
              <a:ext uri="{FF2B5EF4-FFF2-40B4-BE49-F238E27FC236}">
                <a16:creationId xmlns:a16="http://schemas.microsoft.com/office/drawing/2014/main" id="{D144069F-AD5C-49A8-817D-659B4CFA59ED}"/>
              </a:ext>
            </a:extLst>
          </p:cNvPr>
          <p:cNvSpPr/>
          <p:nvPr/>
        </p:nvSpPr>
        <p:spPr>
          <a:xfrm rot="900000">
            <a:off x="6653378" y="107425"/>
            <a:ext cx="1739152" cy="1497106"/>
          </a:xfrm>
          <a:prstGeom prst="wedgeEllipseCallout">
            <a:avLst/>
          </a:prstGeom>
          <a:solidFill>
            <a:srgbClr val="8CB7E3"/>
          </a:solidFill>
          <a:ln>
            <a:solidFill>
              <a:srgbClr val="CB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cs typeface="Calibri"/>
            </a:endParaRPr>
          </a:p>
          <a:p>
            <a:pPr algn="ctr"/>
            <a:endParaRPr lang="en-GB" sz="1000">
              <a:cs typeface="Calibri"/>
            </a:endParaRPr>
          </a:p>
          <a:p>
            <a:pPr algn="ctr"/>
            <a:r>
              <a:rPr lang="en-GB" sz="1050">
                <a:cs typeface="Calibri"/>
              </a:rPr>
              <a:t>Step one should be read the guidance and look at the website. Then contact UKFPO team if you are still unsure. </a:t>
            </a:r>
            <a:endParaRPr lang="en-US" sz="1050">
              <a:cs typeface="Calibri"/>
            </a:endParaRPr>
          </a:p>
          <a:p>
            <a:endParaRPr lang="en-GB"/>
          </a:p>
        </p:txBody>
      </p:sp>
    </p:spTree>
    <p:extLst>
      <p:ext uri="{BB962C8B-B14F-4D97-AF65-F5344CB8AC3E}">
        <p14:creationId xmlns:p14="http://schemas.microsoft.com/office/powerpoint/2010/main" val="396405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S:\Comms\Policy and programmes comms\Programmes\UKFPO\Branding\UKFPO NEW logo V3.jpg">
            <a:extLst>
              <a:ext uri="{FF2B5EF4-FFF2-40B4-BE49-F238E27FC236}">
                <a16:creationId xmlns:a16="http://schemas.microsoft.com/office/drawing/2014/main" id="{9C7C071D-A9AC-4B94-A11E-9637F39F537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419582" y="1713422"/>
            <a:ext cx="5391149" cy="246645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808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Rectangle 2">
            <a:extLst>
              <a:ext uri="{FF2B5EF4-FFF2-40B4-BE49-F238E27FC236}">
                <a16:creationId xmlns:a16="http://schemas.microsoft.com/office/drawing/2014/main" id="{9B24E289-4C86-4202-9803-D3C14C7B5F98}"/>
              </a:ext>
            </a:extLst>
          </p:cNvPr>
          <p:cNvSpPr/>
          <p:nvPr/>
        </p:nvSpPr>
        <p:spPr>
          <a:xfrm>
            <a:off x="179512" y="1844824"/>
            <a:ext cx="3456384" cy="3240360"/>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lnSpc>
                <a:spcPct val="90000"/>
              </a:lnSpc>
              <a:spcBef>
                <a:spcPct val="0"/>
              </a:spcBef>
              <a:spcAft>
                <a:spcPts val="600"/>
              </a:spcAft>
            </a:pPr>
            <a:r>
              <a:rPr lang="en-US" sz="3800" b="1" kern="1200" cap="none" spc="0">
                <a:ln w="9525">
                  <a:solidFill>
                    <a:srgbClr val="B5BE0E"/>
                  </a:solidFill>
                  <a:prstDash val="solid"/>
                </a:ln>
                <a:solidFill>
                  <a:srgbClr val="FFFFFF"/>
                </a:solidFill>
                <a:latin typeface="+mj-lt"/>
                <a:ea typeface="+mj-ea"/>
                <a:cs typeface="+mj-cs"/>
              </a:rPr>
              <a:t>Useful Tips for Applicants!</a:t>
            </a:r>
          </a:p>
        </p:txBody>
      </p:sp>
      <p:sp>
        <p:nvSpPr>
          <p:cNvPr id="8" name="TextBox 7">
            <a:extLst>
              <a:ext uri="{FF2B5EF4-FFF2-40B4-BE49-F238E27FC236}">
                <a16:creationId xmlns:a16="http://schemas.microsoft.com/office/drawing/2014/main" id="{0C854902-BE8A-46AC-AB8D-C2329E137C47}"/>
              </a:ext>
            </a:extLst>
          </p:cNvPr>
          <p:cNvSpPr txBox="1"/>
          <p:nvPr/>
        </p:nvSpPr>
        <p:spPr>
          <a:xfrm>
            <a:off x="3347864" y="6237312"/>
            <a:ext cx="5391149" cy="374562"/>
          </a:xfrm>
          <a:prstGeom prst="rect">
            <a:avLst/>
          </a:prstGeom>
        </p:spPr>
        <p:txBody>
          <a:bodyPr vert="horz" lIns="91440" tIns="45720" rIns="91440" bIns="45720" rtlCol="0">
            <a:normAutofit/>
          </a:bodyPr>
          <a:lstStyle/>
          <a:p>
            <a:pPr>
              <a:lnSpc>
                <a:spcPct val="90000"/>
              </a:lnSpc>
              <a:spcAft>
                <a:spcPts val="600"/>
              </a:spcAft>
            </a:pPr>
            <a:r>
              <a:rPr lang="en-US" sz="1350">
                <a:solidFill>
                  <a:srgbClr val="003087"/>
                </a:solidFill>
              </a:rPr>
              <a:t>foundationprogramme.nhs.uk  		twitter: @UKFPO</a:t>
            </a:r>
          </a:p>
        </p:txBody>
      </p:sp>
      <p:grpSp>
        <p:nvGrpSpPr>
          <p:cNvPr id="13" name="Group 12">
            <a:extLst>
              <a:ext uri="{FF2B5EF4-FFF2-40B4-BE49-F238E27FC236}">
                <a16:creationId xmlns:a16="http://schemas.microsoft.com/office/drawing/2014/main" id="{6FAB5740-75A7-4BDD-A4EF-553D4FC0464B}"/>
              </a:ext>
            </a:extLst>
          </p:cNvPr>
          <p:cNvGrpSpPr/>
          <p:nvPr/>
        </p:nvGrpSpPr>
        <p:grpSpPr>
          <a:xfrm>
            <a:off x="7092280" y="4342231"/>
            <a:ext cx="1720680" cy="1813822"/>
            <a:chOff x="0" y="0"/>
            <a:chExt cx="2694305" cy="2710180"/>
          </a:xfrm>
        </p:grpSpPr>
        <p:sp>
          <p:nvSpPr>
            <p:cNvPr id="14" name="Rounded Rectangle 6">
              <a:extLst>
                <a:ext uri="{FF2B5EF4-FFF2-40B4-BE49-F238E27FC236}">
                  <a16:creationId xmlns:a16="http://schemas.microsoft.com/office/drawing/2014/main" id="{56320E52-0AA8-4B1C-ACD3-692E2AD57440}"/>
                </a:ext>
              </a:extLst>
            </p:cNvPr>
            <p:cNvSpPr/>
            <p:nvPr/>
          </p:nvSpPr>
          <p:spPr>
            <a:xfrm>
              <a:off x="248285" y="244475"/>
              <a:ext cx="2193290" cy="2199640"/>
            </a:xfrm>
            <a:prstGeom prst="roundRect">
              <a:avLst>
                <a:gd name="adj" fmla="val 9127"/>
              </a:avLst>
            </a:prstGeom>
            <a:blipFill rotWithShape="1">
              <a:blip r:embed="rId3"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a:solidFill>
                    <a:srgbClr val="000000"/>
                  </a:solidFill>
                  <a:effectLst/>
                  <a:ea typeface="ＭＳ Ｐゴシック"/>
                  <a:cs typeface="Times New Roman"/>
                </a:rPr>
                <a:t> </a:t>
              </a:r>
            </a:p>
          </p:txBody>
        </p:sp>
        <p:pic>
          <p:nvPicPr>
            <p:cNvPr id="15" name="Picture 14">
              <a:extLst>
                <a:ext uri="{FF2B5EF4-FFF2-40B4-BE49-F238E27FC236}">
                  <a16:creationId xmlns:a16="http://schemas.microsoft.com/office/drawing/2014/main" id="{200294E9-A328-4112-9A76-8B63B9CF15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0" y="0"/>
              <a:ext cx="2694305" cy="2710180"/>
            </a:xfrm>
            <a:prstGeom prst="rect">
              <a:avLst/>
            </a:prstGeom>
          </p:spPr>
        </p:pic>
      </p:grpSp>
      <p:sp>
        <p:nvSpPr>
          <p:cNvPr id="9" name="Rectangle 2">
            <a:extLst>
              <a:ext uri="{FF2B5EF4-FFF2-40B4-BE49-F238E27FC236}">
                <a16:creationId xmlns:a16="http://schemas.microsoft.com/office/drawing/2014/main" id="{7A254544-A5F8-4E20-AF6B-38D378541C07}"/>
              </a:ext>
            </a:extLst>
          </p:cNvPr>
          <p:cNvSpPr/>
          <p:nvPr/>
        </p:nvSpPr>
        <p:spPr>
          <a:xfrm>
            <a:off x="327429" y="1992741"/>
            <a:ext cx="3456384" cy="3240360"/>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lnSpc>
                <a:spcPct val="90000"/>
              </a:lnSpc>
              <a:spcBef>
                <a:spcPct val="0"/>
              </a:spcBef>
              <a:spcAft>
                <a:spcPts val="600"/>
              </a:spcAft>
            </a:pPr>
            <a:r>
              <a:rPr lang="en-US" sz="3800" b="1">
                <a:ln w="9525">
                  <a:solidFill>
                    <a:srgbClr val="B5BE0E"/>
                  </a:solidFill>
                  <a:prstDash val="solid"/>
                </a:ln>
                <a:solidFill>
                  <a:srgbClr val="FFFFFF"/>
                </a:solidFill>
                <a:latin typeface="+mj-lt"/>
                <a:ea typeface="+mj-ea"/>
                <a:cs typeface="+mj-cs"/>
              </a:rPr>
              <a:t>The End!</a:t>
            </a:r>
            <a:endParaRPr lang="en-US">
              <a:ea typeface="+mj-ea"/>
              <a:cs typeface="+mj-cs"/>
            </a:endParaRPr>
          </a:p>
        </p:txBody>
      </p:sp>
      <p:sp>
        <p:nvSpPr>
          <p:cNvPr id="5" name="Speech Bubble: Rectangle 4">
            <a:extLst>
              <a:ext uri="{FF2B5EF4-FFF2-40B4-BE49-F238E27FC236}">
                <a16:creationId xmlns:a16="http://schemas.microsoft.com/office/drawing/2014/main" id="{86F8EDFB-BE3F-4013-BC97-FA39878DA7D2}"/>
              </a:ext>
            </a:extLst>
          </p:cNvPr>
          <p:cNvSpPr/>
          <p:nvPr/>
        </p:nvSpPr>
        <p:spPr>
          <a:xfrm rot="780000">
            <a:off x="6548006" y="234991"/>
            <a:ext cx="2272182" cy="1605456"/>
          </a:xfrm>
          <a:prstGeom prst="wedgeRectCallout">
            <a:avLst>
              <a:gd name="adj1" fmla="val -27361"/>
              <a:gd name="adj2" fmla="val 81853"/>
            </a:avLst>
          </a:prstGeom>
          <a:solidFill>
            <a:schemeClr val="bg1">
              <a:lumMod val="85000"/>
            </a:schemeClr>
          </a:solidFill>
          <a:ln w="127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489AF85-8BA5-44A8-9AA4-3631714751E0}"/>
              </a:ext>
            </a:extLst>
          </p:cNvPr>
          <p:cNvSpPr txBox="1"/>
          <p:nvPr/>
        </p:nvSpPr>
        <p:spPr>
          <a:xfrm rot="780000">
            <a:off x="6466590" y="477747"/>
            <a:ext cx="26385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Look out for Webinar information on our website. </a:t>
            </a:r>
          </a:p>
        </p:txBody>
      </p:sp>
    </p:spTree>
    <p:extLst>
      <p:ext uri="{BB962C8B-B14F-4D97-AF65-F5344CB8AC3E}">
        <p14:creationId xmlns:p14="http://schemas.microsoft.com/office/powerpoint/2010/main" val="35647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80059" y="2053641"/>
            <a:ext cx="2751871" cy="2760098"/>
          </a:xfrm>
        </p:spPr>
        <p:txBody>
          <a:bodyPr vert="horz" lIns="91440" tIns="45720" rIns="91440" bIns="45720" rtlCol="0" anchor="ctr">
            <a:normAutofit/>
          </a:bodyPr>
          <a:lstStyle/>
          <a:p>
            <a:pPr>
              <a:lnSpc>
                <a:spcPct val="90000"/>
              </a:lnSpc>
            </a:pPr>
            <a:r>
              <a:rPr lang="en-US" sz="3700" kern="1200" dirty="0">
                <a:solidFill>
                  <a:srgbClr val="FFFFFF"/>
                </a:solidFill>
                <a:latin typeface="+mj-lt"/>
                <a:ea typeface="+mj-ea"/>
                <a:cs typeface="+mj-cs"/>
              </a:rPr>
              <a:t>Nominations and Registration</a:t>
            </a:r>
          </a:p>
        </p:txBody>
      </p:sp>
      <p:sp>
        <p:nvSpPr>
          <p:cNvPr id="5" name="Rectangle: Rounded Corners 4">
            <a:extLst>
              <a:ext uri="{FF2B5EF4-FFF2-40B4-BE49-F238E27FC236}">
                <a16:creationId xmlns:a16="http://schemas.microsoft.com/office/drawing/2014/main" id="{6023B856-51B9-4903-AAD0-9F55201D4D81}"/>
              </a:ext>
            </a:extLst>
          </p:cNvPr>
          <p:cNvSpPr/>
          <p:nvPr/>
        </p:nvSpPr>
        <p:spPr>
          <a:xfrm rot="21162762">
            <a:off x="264545" y="252384"/>
            <a:ext cx="2294916" cy="13634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600"/>
              </a:spcAft>
            </a:pPr>
            <a:endParaRPr lang="en-US" dirty="0"/>
          </a:p>
          <a:p>
            <a:pPr algn="ctr">
              <a:spcAft>
                <a:spcPts val="600"/>
              </a:spcAft>
            </a:pPr>
            <a:r>
              <a:rPr lang="en-US" sz="1600" dirty="0"/>
              <a:t>Applicants must be eligible/eligible with conditions or nominated by the medical school to apply</a:t>
            </a:r>
            <a:endParaRPr lang="en-GB" sz="1600" dirty="0"/>
          </a:p>
          <a:p>
            <a:pPr algn="ctr">
              <a:spcAft>
                <a:spcPts val="600"/>
              </a:spcAft>
            </a:pPr>
            <a:endParaRPr lang="en-GB" dirty="0"/>
          </a:p>
        </p:txBody>
      </p:sp>
      <p:pic>
        <p:nvPicPr>
          <p:cNvPr id="8" name="Picture 2" descr="S:\Comms\Policy and programmes comms\Programmes\UKFPO\Branding\UKFPO NEW logo V3.jpg">
            <a:extLst>
              <a:ext uri="{FF2B5EF4-FFF2-40B4-BE49-F238E27FC236}">
                <a16:creationId xmlns:a16="http://schemas.microsoft.com/office/drawing/2014/main" id="{B65BEE12-9C5E-4100-915B-CF583899F2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912" y="6201132"/>
            <a:ext cx="1265802" cy="582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ubtitle 2">
            <a:extLst>
              <a:ext uri="{FF2B5EF4-FFF2-40B4-BE49-F238E27FC236}">
                <a16:creationId xmlns:a16="http://schemas.microsoft.com/office/drawing/2014/main" id="{D9B212A6-5539-4F43-86CA-C95D9D6EFF4C}"/>
              </a:ext>
            </a:extLst>
          </p:cNvPr>
          <p:cNvSpPr>
            <a:spLocks noGrp="1"/>
          </p:cNvSpPr>
          <p:nvPr>
            <p:ph type="subTitle" idx="1"/>
          </p:nvPr>
        </p:nvSpPr>
        <p:spPr>
          <a:xfrm>
            <a:off x="3889230" y="305915"/>
            <a:ext cx="5111730" cy="6118875"/>
          </a:xfrm>
        </p:spPr>
        <p:txBody>
          <a:bodyPr vert="horz" lIns="91440" tIns="45720" rIns="91440" bIns="45720" rtlCol="0" anchor="ctr">
            <a:normAutofit fontScale="55000" lnSpcReduction="20000"/>
          </a:bodyPr>
          <a:lstStyle/>
          <a:p>
            <a:pPr indent="-228600" algn="l">
              <a:lnSpc>
                <a:spcPct val="90000"/>
              </a:lnSpc>
              <a:buFont typeface="Arial" panose="020B0604020202020204" pitchFamily="34" charset="0"/>
              <a:buChar char="•"/>
            </a:pPr>
            <a:r>
              <a:rPr lang="en-US" altLang="en-US" sz="3800" dirty="0">
                <a:solidFill>
                  <a:srgbClr val="003087"/>
                </a:solidFill>
              </a:rPr>
              <a:t>All </a:t>
            </a:r>
            <a:r>
              <a:rPr lang="en-US" altLang="en-US" sz="3800" b="1" dirty="0">
                <a:solidFill>
                  <a:srgbClr val="003087"/>
                </a:solidFill>
              </a:rPr>
              <a:t>UK</a:t>
            </a:r>
            <a:r>
              <a:rPr lang="en-US" altLang="en-US" sz="3800" dirty="0">
                <a:solidFill>
                  <a:srgbClr val="003087"/>
                </a:solidFill>
              </a:rPr>
              <a:t> graduates from the last two years are nominated by the medical school and will receive an email</a:t>
            </a:r>
            <a:endParaRPr lang="en-US" dirty="0"/>
          </a:p>
          <a:p>
            <a:pPr algn="l">
              <a:lnSpc>
                <a:spcPct val="90000"/>
              </a:lnSpc>
            </a:pPr>
            <a:endParaRPr lang="en-US" altLang="en-US" sz="3800" dirty="0">
              <a:solidFill>
                <a:srgbClr val="003087"/>
              </a:solidFill>
            </a:endParaRPr>
          </a:p>
          <a:p>
            <a:pPr indent="-228600" algn="l">
              <a:lnSpc>
                <a:spcPct val="90000"/>
              </a:lnSpc>
              <a:buFont typeface="Arial" panose="020B0604020202020204" pitchFamily="34" charset="0"/>
              <a:buChar char="•"/>
            </a:pPr>
            <a:r>
              <a:rPr lang="en-US" altLang="en-US" sz="3800" dirty="0">
                <a:solidFill>
                  <a:srgbClr val="003087"/>
                </a:solidFill>
                <a:cs typeface="Calibri"/>
              </a:rPr>
              <a:t>UK graduates should </a:t>
            </a:r>
            <a:r>
              <a:rPr lang="en-US" altLang="en-US" sz="3800" b="1" dirty="0">
                <a:solidFill>
                  <a:srgbClr val="003087"/>
                </a:solidFill>
                <a:cs typeface="Calibri"/>
              </a:rPr>
              <a:t>not</a:t>
            </a:r>
            <a:r>
              <a:rPr lang="en-US" altLang="en-US" sz="3800" dirty="0">
                <a:solidFill>
                  <a:srgbClr val="003087"/>
                </a:solidFill>
                <a:cs typeface="Calibri"/>
              </a:rPr>
              <a:t> create an account (only use nominated information from medical school)</a:t>
            </a:r>
          </a:p>
          <a:p>
            <a:pPr indent="-228600" algn="l">
              <a:lnSpc>
                <a:spcPct val="90000"/>
              </a:lnSpc>
              <a:buFont typeface="Arial" panose="020B0604020202020204" pitchFamily="34" charset="0"/>
              <a:buChar char="•"/>
            </a:pPr>
            <a:endParaRPr lang="en-US" altLang="en-US" sz="3800" dirty="0">
              <a:solidFill>
                <a:srgbClr val="003087"/>
              </a:solidFill>
            </a:endParaRPr>
          </a:p>
          <a:p>
            <a:pPr indent="-228600" algn="l">
              <a:lnSpc>
                <a:spcPct val="90000"/>
              </a:lnSpc>
              <a:buFont typeface="Arial" panose="020B0604020202020204" pitchFamily="34" charset="0"/>
              <a:buChar char="•"/>
            </a:pPr>
            <a:r>
              <a:rPr lang="en-US" altLang="en-US" sz="3800" dirty="0">
                <a:solidFill>
                  <a:srgbClr val="003087"/>
                </a:solidFill>
                <a:cs typeface="Calibri"/>
              </a:rPr>
              <a:t>Eligibility applicants should have already applied via the Eligibility process and do not need to be ‘nominated’ (eligibility confirmed via UKFPO)</a:t>
            </a:r>
          </a:p>
          <a:p>
            <a:pPr algn="l">
              <a:lnSpc>
                <a:spcPct val="90000"/>
              </a:lnSpc>
            </a:pPr>
            <a:endParaRPr lang="en-US" altLang="en-US" sz="3800" dirty="0">
              <a:solidFill>
                <a:srgbClr val="003087"/>
              </a:solidFill>
              <a:cs typeface="Calibri"/>
            </a:endParaRPr>
          </a:p>
          <a:p>
            <a:pPr indent="-228600" algn="l">
              <a:lnSpc>
                <a:spcPct val="90000"/>
              </a:lnSpc>
              <a:buFont typeface="Arial" panose="020B0604020202020204" pitchFamily="34" charset="0"/>
              <a:buChar char="•"/>
            </a:pPr>
            <a:r>
              <a:rPr lang="en-US" altLang="en-US" sz="3800" dirty="0">
                <a:solidFill>
                  <a:srgbClr val="003087"/>
                </a:solidFill>
              </a:rPr>
              <a:t>UK applicants must confirm their nomination (click the link in your email ‘Nominee Confirmation required’)</a:t>
            </a:r>
            <a:endParaRPr lang="en-US" altLang="en-US" sz="3800" dirty="0">
              <a:solidFill>
                <a:srgbClr val="003087"/>
              </a:solidFill>
              <a:cs typeface="Calibri"/>
            </a:endParaRPr>
          </a:p>
          <a:p>
            <a:pPr indent="-228600" algn="l">
              <a:lnSpc>
                <a:spcPct val="90000"/>
              </a:lnSpc>
              <a:buFont typeface="Arial" panose="020B0604020202020204" pitchFamily="34" charset="0"/>
              <a:buChar char="•"/>
            </a:pPr>
            <a:endParaRPr lang="en-US" altLang="en-US" sz="3800" dirty="0">
              <a:solidFill>
                <a:srgbClr val="003087"/>
              </a:solidFill>
            </a:endParaRPr>
          </a:p>
          <a:p>
            <a:pPr indent="-228600" algn="l">
              <a:lnSpc>
                <a:spcPct val="90000"/>
              </a:lnSpc>
              <a:buFont typeface="Arial" panose="020B0604020202020204" pitchFamily="34" charset="0"/>
              <a:buChar char="•"/>
            </a:pPr>
            <a:r>
              <a:rPr lang="en-US" altLang="en-US" sz="3800" dirty="0">
                <a:solidFill>
                  <a:srgbClr val="003087"/>
                </a:solidFill>
              </a:rPr>
              <a:t>If UK applicants do not receive the nomination email, they should contact the medical school for assistance</a:t>
            </a:r>
            <a:endParaRPr lang="en-US" altLang="en-US" sz="3800" dirty="0">
              <a:solidFill>
                <a:srgbClr val="003087"/>
              </a:solidFill>
              <a:cs typeface="Calibri"/>
            </a:endParaRPr>
          </a:p>
          <a:p>
            <a:pPr algn="l">
              <a:lnSpc>
                <a:spcPct val="90000"/>
              </a:lnSpc>
            </a:pPr>
            <a:endParaRPr lang="en-US" altLang="en-US" sz="3800" dirty="0">
              <a:solidFill>
                <a:srgbClr val="003087"/>
              </a:solidFill>
            </a:endParaRPr>
          </a:p>
          <a:p>
            <a:pPr indent="-228600" algn="l">
              <a:lnSpc>
                <a:spcPct val="90000"/>
              </a:lnSpc>
              <a:buFont typeface="Arial" panose="020B0604020202020204" pitchFamily="34" charset="0"/>
              <a:buChar char="•"/>
            </a:pPr>
            <a:r>
              <a:rPr lang="en-US" altLang="en-US" sz="3800" dirty="0">
                <a:solidFill>
                  <a:srgbClr val="003087"/>
                </a:solidFill>
              </a:rPr>
              <a:t>Military applicants are not required to apply via Oriel (contact </a:t>
            </a:r>
            <a:r>
              <a:rPr lang="en-US" altLang="en-US" sz="3800" dirty="0" err="1">
                <a:solidFill>
                  <a:srgbClr val="003087"/>
                </a:solidFill>
              </a:rPr>
              <a:t>Defence</a:t>
            </a:r>
            <a:r>
              <a:rPr lang="en-US" altLang="en-US" sz="3800" dirty="0">
                <a:solidFill>
                  <a:srgbClr val="003087"/>
                </a:solidFill>
              </a:rPr>
              <a:t> Deanery for details)</a:t>
            </a:r>
            <a:endParaRPr lang="en-US" altLang="en-US" sz="3800" dirty="0">
              <a:solidFill>
                <a:srgbClr val="003087"/>
              </a:solidFill>
              <a:cs typeface="Calibri"/>
            </a:endParaRPr>
          </a:p>
          <a:p>
            <a:pPr marL="457200" indent="-228600" algn="l">
              <a:lnSpc>
                <a:spcPct val="90000"/>
              </a:lnSpc>
              <a:buFont typeface="Arial" panose="020B0604020202020204" pitchFamily="34" charset="0"/>
              <a:buChar char="•"/>
            </a:pPr>
            <a:endParaRPr lang="en-US" altLang="en-US" sz="1900" dirty="0">
              <a:solidFill>
                <a:srgbClr val="000000"/>
              </a:solidFill>
            </a:endParaRPr>
          </a:p>
        </p:txBody>
      </p:sp>
      <p:sp>
        <p:nvSpPr>
          <p:cNvPr id="9" name="Rectangle: Rounded Corners 8">
            <a:extLst>
              <a:ext uri="{FF2B5EF4-FFF2-40B4-BE49-F238E27FC236}">
                <a16:creationId xmlns:a16="http://schemas.microsoft.com/office/drawing/2014/main" id="{6ADB258E-FA15-44E4-9515-DE51534FC194}"/>
              </a:ext>
            </a:extLst>
          </p:cNvPr>
          <p:cNvSpPr/>
          <p:nvPr/>
        </p:nvSpPr>
        <p:spPr>
          <a:xfrm rot="21162762">
            <a:off x="203749" y="5381381"/>
            <a:ext cx="2124587" cy="1202124"/>
          </a:xfrm>
          <a:prstGeom prst="round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spcAft>
                <a:spcPts val="600"/>
              </a:spcAft>
            </a:pPr>
            <a:endParaRPr lang="en-US" sz="1600" dirty="0">
              <a:cs typeface="Calibri"/>
            </a:endParaRPr>
          </a:p>
          <a:p>
            <a:pPr algn="ctr">
              <a:spcAft>
                <a:spcPts val="600"/>
              </a:spcAft>
            </a:pPr>
            <a:r>
              <a:rPr lang="en-US" sz="1600" dirty="0">
                <a:cs typeface="Calibri"/>
              </a:rPr>
              <a:t>Medical Schools must nominate students using the name from their  Government ID </a:t>
            </a:r>
            <a:endParaRPr lang="en-US" dirty="0"/>
          </a:p>
          <a:p>
            <a:pPr algn="ctr">
              <a:spcAft>
                <a:spcPts val="600"/>
              </a:spcAft>
            </a:pPr>
            <a:endParaRPr lang="en-GB" dirty="0"/>
          </a:p>
        </p:txBody>
      </p:sp>
    </p:spTree>
    <p:extLst>
      <p:ext uri="{BB962C8B-B14F-4D97-AF65-F5344CB8AC3E}">
        <p14:creationId xmlns:p14="http://schemas.microsoft.com/office/powerpoint/2010/main" val="315378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1162B89-C936-4A69-B12D-F117F5564A0D}"/>
              </a:ext>
            </a:extLst>
          </p:cNvPr>
          <p:cNvGraphicFramePr/>
          <p:nvPr>
            <p:extLst>
              <p:ext uri="{D42A27DB-BD31-4B8C-83A1-F6EECF244321}">
                <p14:modId xmlns:p14="http://schemas.microsoft.com/office/powerpoint/2010/main" val="3917508264"/>
              </p:ext>
            </p:extLst>
          </p:nvPr>
        </p:nvGraphicFramePr>
        <p:xfrm>
          <a:off x="-1130" y="302711"/>
          <a:ext cx="8939812" cy="655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EFA4807F-3BF5-49C6-999A-B1E83291519F}"/>
              </a:ext>
            </a:extLst>
          </p:cNvPr>
          <p:cNvSpPr txBox="1"/>
          <p:nvPr/>
        </p:nvSpPr>
        <p:spPr>
          <a:xfrm>
            <a:off x="4376628" y="3356703"/>
            <a:ext cx="1933543" cy="276999"/>
          </a:xfrm>
          <a:prstGeom prst="rect">
            <a:avLst/>
          </a:prstGeom>
          <a:noFill/>
        </p:spPr>
        <p:txBody>
          <a:bodyPr wrap="none" rtlCol="0">
            <a:spAutoFit/>
          </a:bodyPr>
          <a:lstStyle/>
          <a:p>
            <a:r>
              <a:rPr lang="en-GB" sz="1200" b="1">
                <a:solidFill>
                  <a:srgbClr val="CBD500"/>
                </a:solidFill>
                <a:latin typeface="Arial" panose="020B0604020202020204" pitchFamily="34" charset="0"/>
                <a:cs typeface="Arial" panose="020B0604020202020204" pitchFamily="34" charset="0"/>
              </a:rPr>
              <a:t>1</a:t>
            </a:r>
            <a:r>
              <a:rPr lang="en-GB" sz="1200" b="1" baseline="30000">
                <a:solidFill>
                  <a:srgbClr val="CBD500"/>
                </a:solidFill>
                <a:latin typeface="Arial" panose="020B0604020202020204" pitchFamily="34" charset="0"/>
                <a:cs typeface="Arial" panose="020B0604020202020204" pitchFamily="34" charset="0"/>
              </a:rPr>
              <a:t>st</a:t>
            </a:r>
            <a:r>
              <a:rPr lang="en-GB" sz="1200" b="1">
                <a:solidFill>
                  <a:srgbClr val="CBD500"/>
                </a:solidFill>
                <a:latin typeface="Arial" panose="020B0604020202020204" pitchFamily="34" charset="0"/>
                <a:cs typeface="Arial" panose="020B0604020202020204" pitchFamily="34" charset="0"/>
              </a:rPr>
              <a:t> – 8</a:t>
            </a:r>
            <a:r>
              <a:rPr lang="en-GB" sz="1200" b="1" baseline="30000">
                <a:solidFill>
                  <a:srgbClr val="CBD500"/>
                </a:solidFill>
                <a:latin typeface="Arial" panose="020B0604020202020204" pitchFamily="34" charset="0"/>
                <a:cs typeface="Arial" panose="020B0604020202020204" pitchFamily="34" charset="0"/>
              </a:rPr>
              <a:t>th</a:t>
            </a:r>
            <a:r>
              <a:rPr lang="en-GB" sz="1200" b="1">
                <a:solidFill>
                  <a:srgbClr val="CBD500"/>
                </a:solidFill>
                <a:latin typeface="Arial" panose="020B0604020202020204" pitchFamily="34" charset="0"/>
                <a:cs typeface="Arial" panose="020B0604020202020204" pitchFamily="34" charset="0"/>
              </a:rPr>
              <a:t> September 2021</a:t>
            </a:r>
          </a:p>
        </p:txBody>
      </p:sp>
      <p:sp>
        <p:nvSpPr>
          <p:cNvPr id="12" name="TextBox 11">
            <a:extLst>
              <a:ext uri="{FF2B5EF4-FFF2-40B4-BE49-F238E27FC236}">
                <a16:creationId xmlns:a16="http://schemas.microsoft.com/office/drawing/2014/main" id="{CD57ADFD-3329-4DC4-B394-16FAC74D5AE4}"/>
              </a:ext>
            </a:extLst>
          </p:cNvPr>
          <p:cNvSpPr txBox="1"/>
          <p:nvPr/>
        </p:nvSpPr>
        <p:spPr>
          <a:xfrm>
            <a:off x="6378695" y="5101741"/>
            <a:ext cx="2044149" cy="276999"/>
          </a:xfrm>
          <a:prstGeom prst="rect">
            <a:avLst/>
          </a:prstGeom>
          <a:noFill/>
        </p:spPr>
        <p:txBody>
          <a:bodyPr wrap="none" rtlCol="0">
            <a:spAutoFit/>
          </a:bodyPr>
          <a:lstStyle/>
          <a:p>
            <a:r>
              <a:rPr lang="en-GB" sz="1200" b="1">
                <a:solidFill>
                  <a:srgbClr val="CBD500"/>
                </a:solidFill>
                <a:latin typeface="Arial" panose="020B0604020202020204" pitchFamily="34" charset="0"/>
                <a:cs typeface="Arial" panose="020B0604020202020204" pitchFamily="34" charset="0"/>
              </a:rPr>
              <a:t>8</a:t>
            </a:r>
            <a:r>
              <a:rPr lang="en-GB" sz="1200" b="1" baseline="30000">
                <a:solidFill>
                  <a:srgbClr val="CBD500"/>
                </a:solidFill>
                <a:latin typeface="Arial" panose="020B0604020202020204" pitchFamily="34" charset="0"/>
                <a:cs typeface="Arial" panose="020B0604020202020204" pitchFamily="34" charset="0"/>
              </a:rPr>
              <a:t>th</a:t>
            </a:r>
            <a:r>
              <a:rPr lang="en-GB" sz="1200" b="1">
                <a:solidFill>
                  <a:srgbClr val="CBD500"/>
                </a:solidFill>
                <a:latin typeface="Arial" panose="020B0604020202020204" pitchFamily="34" charset="0"/>
                <a:cs typeface="Arial" panose="020B0604020202020204" pitchFamily="34" charset="0"/>
              </a:rPr>
              <a:t> – 22</a:t>
            </a:r>
            <a:r>
              <a:rPr lang="en-GB" sz="1200" b="1" baseline="30000">
                <a:solidFill>
                  <a:srgbClr val="CBD500"/>
                </a:solidFill>
                <a:latin typeface="Arial" panose="020B0604020202020204" pitchFamily="34" charset="0"/>
                <a:cs typeface="Arial" panose="020B0604020202020204" pitchFamily="34" charset="0"/>
              </a:rPr>
              <a:t>nd</a:t>
            </a:r>
            <a:r>
              <a:rPr lang="en-GB" sz="1200" b="1">
                <a:solidFill>
                  <a:srgbClr val="CBD500"/>
                </a:solidFill>
                <a:latin typeface="Arial" panose="020B0604020202020204" pitchFamily="34" charset="0"/>
                <a:cs typeface="Arial" panose="020B0604020202020204" pitchFamily="34" charset="0"/>
              </a:rPr>
              <a:t> September 2021</a:t>
            </a:r>
          </a:p>
        </p:txBody>
      </p:sp>
      <p:pic>
        <p:nvPicPr>
          <p:cNvPr id="13" name="Picture 2" descr="S:\Comms\Policy and programmes comms\Programmes\UKFPO\Branding\UKFPO NEW logo V3.jpg">
            <a:extLst>
              <a:ext uri="{FF2B5EF4-FFF2-40B4-BE49-F238E27FC236}">
                <a16:creationId xmlns:a16="http://schemas.microsoft.com/office/drawing/2014/main" id="{5DA16E31-FFD8-4EF1-B842-787914BD8F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4477" y="78238"/>
            <a:ext cx="1265802" cy="582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5126B4-351B-4A22-8B0D-59BC5FB9ABF3}"/>
              </a:ext>
            </a:extLst>
          </p:cNvPr>
          <p:cNvSpPr txBox="1"/>
          <p:nvPr/>
        </p:nvSpPr>
        <p:spPr>
          <a:xfrm>
            <a:off x="255916" y="6297996"/>
            <a:ext cx="4252404" cy="400110"/>
          </a:xfrm>
          <a:prstGeom prst="rect">
            <a:avLst/>
          </a:prstGeom>
          <a:noFill/>
        </p:spPr>
        <p:txBody>
          <a:bodyPr wrap="square" rtlCol="0">
            <a:spAutoFit/>
          </a:bodyPr>
          <a:lstStyle/>
          <a:p>
            <a:r>
              <a:rPr lang="en-GB" sz="2000">
                <a:solidFill>
                  <a:srgbClr val="003087"/>
                </a:solidFill>
              </a:rPr>
              <a:t>Nominations &amp; Registration Flow Chart</a:t>
            </a:r>
          </a:p>
        </p:txBody>
      </p:sp>
      <p:sp>
        <p:nvSpPr>
          <p:cNvPr id="4" name="Speech Bubble: Oval 3">
            <a:extLst>
              <a:ext uri="{FF2B5EF4-FFF2-40B4-BE49-F238E27FC236}">
                <a16:creationId xmlns:a16="http://schemas.microsoft.com/office/drawing/2014/main" id="{DEE19C8A-C4BB-4933-98F1-F6A03EF3FE82}"/>
              </a:ext>
            </a:extLst>
          </p:cNvPr>
          <p:cNvSpPr/>
          <p:nvPr/>
        </p:nvSpPr>
        <p:spPr>
          <a:xfrm>
            <a:off x="4348497" y="976544"/>
            <a:ext cx="1240803" cy="1064998"/>
          </a:xfrm>
          <a:prstGeom prst="wedgeEllipseCallout">
            <a:avLst>
              <a:gd name="adj1" fmla="val -74751"/>
              <a:gd name="adj2" fmla="val 71860"/>
            </a:avLst>
          </a:prstGeom>
          <a:noFill/>
          <a:ln w="1905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B73E0FD-78AB-41F1-934F-1C6E20A10983}"/>
              </a:ext>
            </a:extLst>
          </p:cNvPr>
          <p:cNvSpPr txBox="1"/>
          <p:nvPr/>
        </p:nvSpPr>
        <p:spPr>
          <a:xfrm>
            <a:off x="4534176" y="1029553"/>
            <a:ext cx="1123025" cy="938719"/>
          </a:xfrm>
          <a:prstGeom prst="rect">
            <a:avLst/>
          </a:prstGeom>
          <a:noFill/>
        </p:spPr>
        <p:txBody>
          <a:bodyPr wrap="square" rtlCol="0">
            <a:spAutoFit/>
          </a:bodyPr>
          <a:lstStyle/>
          <a:p>
            <a:r>
              <a:rPr lang="en-GB" sz="1100">
                <a:solidFill>
                  <a:srgbClr val="003087"/>
                </a:solidFill>
                <a:latin typeface="Arial" panose="020B0604020202020204" pitchFamily="34" charset="0"/>
                <a:cs typeface="Arial" panose="020B0604020202020204" pitchFamily="34" charset="0"/>
              </a:rPr>
              <a:t>You can’t register yet, only confirm your nomination</a:t>
            </a:r>
          </a:p>
        </p:txBody>
      </p:sp>
      <p:sp>
        <p:nvSpPr>
          <p:cNvPr id="6" name="Speech Bubble: Oval 5">
            <a:extLst>
              <a:ext uri="{FF2B5EF4-FFF2-40B4-BE49-F238E27FC236}">
                <a16:creationId xmlns:a16="http://schemas.microsoft.com/office/drawing/2014/main" id="{957A83C0-15CF-4923-9A70-5BA940D2EE20}"/>
              </a:ext>
            </a:extLst>
          </p:cNvPr>
          <p:cNvSpPr/>
          <p:nvPr/>
        </p:nvSpPr>
        <p:spPr>
          <a:xfrm>
            <a:off x="6351337" y="2549446"/>
            <a:ext cx="1710718" cy="1085259"/>
          </a:xfrm>
          <a:prstGeom prst="wedgeEllipseCallout">
            <a:avLst>
              <a:gd name="adj1" fmla="val -41221"/>
              <a:gd name="adj2" fmla="val 8423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DD03D14-37F7-483C-8BC2-1ADC89334781}"/>
              </a:ext>
            </a:extLst>
          </p:cNvPr>
          <p:cNvSpPr txBox="1"/>
          <p:nvPr/>
        </p:nvSpPr>
        <p:spPr>
          <a:xfrm>
            <a:off x="6569833" y="2657927"/>
            <a:ext cx="1531018" cy="830997"/>
          </a:xfrm>
          <a:prstGeom prst="rect">
            <a:avLst/>
          </a:prstGeom>
          <a:noFill/>
        </p:spPr>
        <p:txBody>
          <a:bodyPr wrap="square" rtlCol="0">
            <a:spAutoFit/>
          </a:bodyPr>
          <a:lstStyle/>
          <a:p>
            <a:r>
              <a:rPr lang="en-GB" sz="1200">
                <a:solidFill>
                  <a:srgbClr val="003087"/>
                </a:solidFill>
                <a:latin typeface="Arial" panose="020B0604020202020204" pitchFamily="34" charset="0"/>
                <a:cs typeface="Arial" panose="020B0604020202020204" pitchFamily="34" charset="0"/>
              </a:rPr>
              <a:t>You can only register after you have confirmed your nomination!</a:t>
            </a:r>
          </a:p>
        </p:txBody>
      </p:sp>
      <p:sp>
        <p:nvSpPr>
          <p:cNvPr id="11" name="Speech Bubble: Oval 10">
            <a:extLst>
              <a:ext uri="{FF2B5EF4-FFF2-40B4-BE49-F238E27FC236}">
                <a16:creationId xmlns:a16="http://schemas.microsoft.com/office/drawing/2014/main" id="{C8DD8A1F-3A52-4ABE-90A3-EE24ED3AB1CC}"/>
              </a:ext>
            </a:extLst>
          </p:cNvPr>
          <p:cNvSpPr/>
          <p:nvPr/>
        </p:nvSpPr>
        <p:spPr>
          <a:xfrm rot="5951059">
            <a:off x="5303098" y="1928566"/>
            <a:ext cx="1241933" cy="1095219"/>
          </a:xfrm>
          <a:prstGeom prst="wedgeEllipseCallout">
            <a:avLst>
              <a:gd name="adj1" fmla="val 68197"/>
              <a:gd name="adj2" fmla="val 5897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15FC230-E110-4BF2-A405-1C700980D9AD}"/>
              </a:ext>
            </a:extLst>
          </p:cNvPr>
          <p:cNvSpPr txBox="1"/>
          <p:nvPr/>
        </p:nvSpPr>
        <p:spPr>
          <a:xfrm>
            <a:off x="5444771" y="2041542"/>
            <a:ext cx="906566" cy="830997"/>
          </a:xfrm>
          <a:prstGeom prst="rect">
            <a:avLst/>
          </a:prstGeom>
          <a:noFill/>
        </p:spPr>
        <p:txBody>
          <a:bodyPr wrap="square" rtlCol="0">
            <a:spAutoFit/>
          </a:bodyPr>
          <a:lstStyle/>
          <a:p>
            <a:r>
              <a:rPr lang="en-GB" sz="1200">
                <a:solidFill>
                  <a:srgbClr val="003087"/>
                </a:solidFill>
                <a:latin typeface="Arial" panose="020B0604020202020204" pitchFamily="34" charset="0"/>
                <a:cs typeface="Arial" panose="020B0604020202020204" pitchFamily="34" charset="0"/>
              </a:rPr>
              <a:t>Eligibility applicants already registered!</a:t>
            </a:r>
          </a:p>
        </p:txBody>
      </p:sp>
      <p:sp>
        <p:nvSpPr>
          <p:cNvPr id="62" name="Speech Bubble: Oval 61">
            <a:extLst>
              <a:ext uri="{FF2B5EF4-FFF2-40B4-BE49-F238E27FC236}">
                <a16:creationId xmlns:a16="http://schemas.microsoft.com/office/drawing/2014/main" id="{BB775AFB-69A5-4F08-9978-843E9EAED60E}"/>
              </a:ext>
            </a:extLst>
          </p:cNvPr>
          <p:cNvSpPr/>
          <p:nvPr/>
        </p:nvSpPr>
        <p:spPr>
          <a:xfrm rot="1080000">
            <a:off x="2448888" y="9486"/>
            <a:ext cx="1694327" cy="1577786"/>
          </a:xfrm>
          <a:prstGeom prst="wedgeEllipseCallout">
            <a:avLst/>
          </a:prstGeom>
          <a:no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050" b="1">
              <a:solidFill>
                <a:srgbClr val="003087"/>
              </a:solidFill>
              <a:cs typeface="Calibri"/>
            </a:endParaRPr>
          </a:p>
          <a:p>
            <a:pPr algn="ctr"/>
            <a:r>
              <a:rPr lang="en-GB" sz="1050" b="1" dirty="0">
                <a:solidFill>
                  <a:srgbClr val="003087"/>
                </a:solidFill>
                <a:cs typeface="Calibri"/>
              </a:rPr>
              <a:t>Medical schools must nominate applicants using their government issued ID details (not preferred names)</a:t>
            </a:r>
          </a:p>
        </p:txBody>
      </p:sp>
    </p:spTree>
    <p:extLst>
      <p:ext uri="{BB962C8B-B14F-4D97-AF65-F5344CB8AC3E}">
        <p14:creationId xmlns:p14="http://schemas.microsoft.com/office/powerpoint/2010/main" val="122084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55" y="29318"/>
            <a:ext cx="5616624" cy="874458"/>
          </a:xfrm>
          <a:noFill/>
        </p:spPr>
        <p:txBody>
          <a:bodyPr>
            <a:normAutofit/>
          </a:bodyPr>
          <a:lstStyle/>
          <a:p>
            <a:pPr algn="l"/>
            <a:r>
              <a:rPr lang="en-GB">
                <a:solidFill>
                  <a:srgbClr val="003087"/>
                </a:solidFill>
                <a:latin typeface="Arial" panose="020B0604020202020204" pitchFamily="34" charset="0"/>
                <a:cs typeface="Arial" panose="020B0604020202020204" pitchFamily="34" charset="0"/>
              </a:rPr>
              <a:t>Useful Information</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467" y="66423"/>
            <a:ext cx="1491669" cy="68401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801E42B2-D064-4751-890C-6F0194248379}"/>
              </a:ext>
            </a:extLst>
          </p:cNvPr>
          <p:cNvSpPr>
            <a:spLocks noGrp="1"/>
          </p:cNvSpPr>
          <p:nvPr>
            <p:ph type="subTitle" idx="1"/>
          </p:nvPr>
        </p:nvSpPr>
        <p:spPr>
          <a:xfrm>
            <a:off x="52408" y="816597"/>
            <a:ext cx="8619256" cy="5802926"/>
          </a:xfrm>
        </p:spPr>
        <p:txBody>
          <a:bodyPr vert="horz" lIns="91440" tIns="45720" rIns="91440" bIns="45720" rtlCol="0" anchor="t">
            <a:noAutofit/>
          </a:bodyPr>
          <a:lstStyle/>
          <a:p>
            <a:pPr marL="457200" indent="-457200" algn="l">
              <a:buFont typeface="Wingdings" panose="05000000000000000000" pitchFamily="2" charset="2"/>
              <a:buChar char="Ø"/>
            </a:pPr>
            <a:r>
              <a:rPr lang="en-US" altLang="en-US" sz="2200" b="1" dirty="0">
                <a:solidFill>
                  <a:srgbClr val="003087"/>
                </a:solidFill>
              </a:rPr>
              <a:t>Applicants must register with the name that matches their government issued ID!! </a:t>
            </a:r>
            <a:endParaRPr lang="en-US" sz="2200" b="1" dirty="0">
              <a:cs typeface="Calibri"/>
            </a:endParaRPr>
          </a:p>
          <a:p>
            <a:pPr marL="914400" lvl="1" indent="-457200" algn="l">
              <a:buFont typeface="Wingdings" panose="05000000000000000000" pitchFamily="2" charset="2"/>
              <a:buChar char="Ø"/>
            </a:pPr>
            <a:r>
              <a:rPr lang="en-US" altLang="en-US" sz="2200" b="1" dirty="0">
                <a:solidFill>
                  <a:srgbClr val="003087"/>
                </a:solidFill>
                <a:cs typeface="Calibri"/>
              </a:rPr>
              <a:t>If your nomination details are different, change your personal details on your Oriel account to match your ID</a:t>
            </a:r>
          </a:p>
          <a:p>
            <a:pPr marL="457200" indent="-457200" algn="l">
              <a:buFont typeface="Wingdings" panose="05000000000000000000" pitchFamily="2" charset="2"/>
              <a:buChar char="Ø"/>
            </a:pPr>
            <a:r>
              <a:rPr lang="en-US" altLang="en-US" sz="2200" dirty="0">
                <a:solidFill>
                  <a:srgbClr val="AD4191"/>
                </a:solidFill>
              </a:rPr>
              <a:t>Applicants for eligibility can register on Oriel at any time (you just won’t be able to apply to the FP vacancy yet)</a:t>
            </a:r>
            <a:endParaRPr lang="en-US" sz="2200" dirty="0">
              <a:cs typeface="Calibri"/>
            </a:endParaRPr>
          </a:p>
          <a:p>
            <a:pPr marL="457200" indent="-457200" algn="l">
              <a:buFont typeface="Wingdings" panose="05000000000000000000" pitchFamily="2" charset="2"/>
              <a:buChar char="Ø"/>
            </a:pPr>
            <a:r>
              <a:rPr lang="en-US" altLang="en-US" sz="2200" dirty="0">
                <a:solidFill>
                  <a:srgbClr val="AD4191"/>
                </a:solidFill>
              </a:rPr>
              <a:t>UK nominees can only register when the specific registration window has been opened, i.e. once they have been nominated</a:t>
            </a:r>
            <a:endParaRPr lang="en-US" altLang="en-US" sz="2200" dirty="0">
              <a:solidFill>
                <a:srgbClr val="AD4191"/>
              </a:solidFill>
              <a:cs typeface="Calibri"/>
            </a:endParaRPr>
          </a:p>
          <a:p>
            <a:pPr marL="457200" indent="-457200" algn="l">
              <a:buFont typeface="Wingdings" panose="05000000000000000000" pitchFamily="2" charset="2"/>
              <a:buChar char="Ø"/>
            </a:pPr>
            <a:r>
              <a:rPr lang="en-US" altLang="en-US" sz="2200" dirty="0">
                <a:solidFill>
                  <a:srgbClr val="AD4191"/>
                </a:solidFill>
              </a:rPr>
              <a:t>UK nominees should not create an account on Oriel prior to being nominated</a:t>
            </a:r>
            <a:endParaRPr lang="en-US" altLang="en-US" sz="2200" dirty="0">
              <a:solidFill>
                <a:srgbClr val="AD4191"/>
              </a:solidFill>
              <a:cs typeface="Calibri"/>
            </a:endParaRPr>
          </a:p>
          <a:p>
            <a:pPr marL="457200" indent="-457200" algn="l">
              <a:buFont typeface="Wingdings" panose="05000000000000000000" pitchFamily="2" charset="2"/>
              <a:buChar char="Ø"/>
            </a:pPr>
            <a:r>
              <a:rPr lang="en-US" altLang="en-US" sz="2200" dirty="0">
                <a:solidFill>
                  <a:srgbClr val="AD4191"/>
                </a:solidFill>
              </a:rPr>
              <a:t>UK nominees can register and apply during the application window</a:t>
            </a:r>
            <a:endParaRPr lang="en-US" altLang="en-US" sz="2200" dirty="0">
              <a:solidFill>
                <a:srgbClr val="AD4191"/>
              </a:solidFill>
              <a:cs typeface="Calibri"/>
            </a:endParaRPr>
          </a:p>
          <a:p>
            <a:pPr marL="457200" indent="-457200" algn="l">
              <a:buFont typeface="Wingdings" panose="05000000000000000000" pitchFamily="2" charset="2"/>
              <a:buChar char="Ø"/>
            </a:pPr>
            <a:r>
              <a:rPr lang="en-US" altLang="en-US" sz="2200" dirty="0">
                <a:solidFill>
                  <a:srgbClr val="AD4191"/>
                </a:solidFill>
              </a:rPr>
              <a:t>Eligibility applicants only need to register once</a:t>
            </a:r>
            <a:endParaRPr lang="en-US" altLang="en-US" sz="2200" dirty="0">
              <a:solidFill>
                <a:srgbClr val="AD4191"/>
              </a:solidFill>
              <a:cs typeface="Calibri"/>
            </a:endParaRPr>
          </a:p>
          <a:p>
            <a:pPr marL="457200" indent="-457200" algn="l">
              <a:buFont typeface="Wingdings" panose="05000000000000000000" pitchFamily="2" charset="2"/>
              <a:buChar char="Ø"/>
            </a:pPr>
            <a:r>
              <a:rPr lang="en-US" altLang="en-US" sz="2200" dirty="0">
                <a:solidFill>
                  <a:srgbClr val="003087"/>
                </a:solidFill>
              </a:rPr>
              <a:t>Eligibility</a:t>
            </a:r>
            <a:r>
              <a:rPr lang="en-US" altLang="en-US" sz="2200" dirty="0">
                <a:solidFill>
                  <a:srgbClr val="003087"/>
                </a:solidFill>
                <a:cs typeface="Calibri"/>
              </a:rPr>
              <a:t> applicants must use a current passport (it cannot be expired (</a:t>
            </a:r>
            <a:r>
              <a:rPr lang="en-US" sz="2200" dirty="0">
                <a:ea typeface="+mn-lt"/>
                <a:cs typeface="+mn-lt"/>
                <a:hlinkClick r:id="rId4"/>
              </a:rPr>
              <a:t>Home Office</a:t>
            </a:r>
            <a:r>
              <a:rPr lang="en-US" altLang="en-US" sz="2200" dirty="0">
                <a:solidFill>
                  <a:srgbClr val="003087"/>
                </a:solidFill>
                <a:cs typeface="Calibri"/>
              </a:rPr>
              <a:t>) at the time of application and you cannot update your evidence at a later time i.e. after you update your passport)</a:t>
            </a:r>
          </a:p>
          <a:p>
            <a:pPr marL="457200" indent="-457200" algn="l">
              <a:buFont typeface="Wingdings" panose="05000000000000000000" pitchFamily="2" charset="2"/>
              <a:buChar char="Ø"/>
            </a:pPr>
            <a:endParaRPr lang="en-US" altLang="en-US" dirty="0">
              <a:solidFill>
                <a:srgbClr val="AD4191"/>
              </a:solidFill>
              <a:cs typeface="Calibri"/>
            </a:endParaRPr>
          </a:p>
        </p:txBody>
      </p:sp>
    </p:spTree>
    <p:extLst>
      <p:ext uri="{BB962C8B-B14F-4D97-AF65-F5344CB8AC3E}">
        <p14:creationId xmlns:p14="http://schemas.microsoft.com/office/powerpoint/2010/main" val="415499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5112568" cy="1113759"/>
          </a:xfrm>
          <a:noFill/>
        </p:spPr>
        <p:txBody>
          <a:bodyPr>
            <a:normAutofit/>
          </a:bodyPr>
          <a:lstStyle/>
          <a:p>
            <a:pPr algn="l"/>
            <a:r>
              <a:rPr lang="en-GB" sz="6000">
                <a:solidFill>
                  <a:srgbClr val="003087"/>
                </a:solidFill>
                <a:latin typeface="Arial"/>
                <a:cs typeface="Arial"/>
              </a:rPr>
              <a:t>Dates</a:t>
            </a:r>
            <a:endParaRPr lang="en-GB" sz="60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91964" y="1454829"/>
            <a:ext cx="8156345" cy="4741682"/>
          </a:xfrm>
        </p:spPr>
        <p:txBody>
          <a:bodyPr vert="horz" lIns="91440" tIns="45720" rIns="91440" bIns="45720" rtlCol="0" anchor="t">
            <a:normAutofit fontScale="92500" lnSpcReduction="10000"/>
          </a:bodyPr>
          <a:lstStyle/>
          <a:p>
            <a:pPr algn="l"/>
            <a:r>
              <a:rPr lang="en-GB" altLang="en-US" u="sng" dirty="0">
                <a:solidFill>
                  <a:srgbClr val="AD4191"/>
                </a:solidFill>
                <a:cs typeface="Calibri"/>
              </a:rPr>
              <a:t>Eligibility Application window:</a:t>
            </a:r>
            <a:r>
              <a:rPr lang="en-GB" altLang="en-US" dirty="0">
                <a:solidFill>
                  <a:srgbClr val="8CB7E3"/>
                </a:solidFill>
                <a:cs typeface="Calibri"/>
              </a:rPr>
              <a:t> </a:t>
            </a:r>
            <a:endParaRPr lang="en-GB" altLang="en-US" dirty="0">
              <a:solidFill>
                <a:srgbClr val="8CB7E3"/>
              </a:solidFill>
            </a:endParaRPr>
          </a:p>
          <a:p>
            <a:pPr algn="l"/>
            <a:r>
              <a:rPr lang="en-GB" dirty="0">
                <a:solidFill>
                  <a:srgbClr val="8CB7E3"/>
                </a:solidFill>
                <a:ea typeface="+mn-lt"/>
                <a:cs typeface="+mn-lt"/>
              </a:rPr>
              <a:t>09:00 (</a:t>
            </a:r>
            <a:r>
              <a:rPr lang="en-GB" dirty="0">
                <a:solidFill>
                  <a:srgbClr val="8CB7E3"/>
                </a:solidFill>
                <a:cs typeface="Calibri"/>
              </a:rPr>
              <a:t>BST) </a:t>
            </a:r>
            <a:r>
              <a:rPr lang="en-GB" altLang="en-US" dirty="0">
                <a:solidFill>
                  <a:srgbClr val="8CB7E3"/>
                </a:solidFill>
                <a:cs typeface="Calibri"/>
              </a:rPr>
              <a:t>14th July – 4th August 2021 (12:00 midday BST)</a:t>
            </a:r>
          </a:p>
          <a:p>
            <a:pPr algn="l"/>
            <a:endParaRPr lang="en-GB" altLang="en-US" sz="1300" u="sng" dirty="0">
              <a:solidFill>
                <a:srgbClr val="AD4191"/>
              </a:solidFill>
              <a:cs typeface="Calibri"/>
            </a:endParaRPr>
          </a:p>
          <a:p>
            <a:pPr algn="l"/>
            <a:r>
              <a:rPr lang="en-GB" altLang="en-US" u="sng" dirty="0">
                <a:solidFill>
                  <a:srgbClr val="AD4191"/>
                </a:solidFill>
              </a:rPr>
              <a:t>National Application window:</a:t>
            </a:r>
            <a:endParaRPr lang="en-GB" altLang="en-US" u="sng" dirty="0">
              <a:solidFill>
                <a:srgbClr val="AD4191"/>
              </a:solidFill>
              <a:cs typeface="Calibri"/>
            </a:endParaRPr>
          </a:p>
          <a:p>
            <a:pPr algn="l"/>
            <a:r>
              <a:rPr lang="en-GB" dirty="0">
                <a:solidFill>
                  <a:srgbClr val="8CB7E3"/>
                </a:solidFill>
                <a:ea typeface="+mn-lt"/>
                <a:cs typeface="+mn-lt"/>
              </a:rPr>
              <a:t>Registration from 1st September 2021</a:t>
            </a:r>
            <a:endParaRPr lang="en-GB" dirty="0">
              <a:solidFill>
                <a:srgbClr val="8CB7E3"/>
              </a:solidFill>
            </a:endParaRPr>
          </a:p>
          <a:p>
            <a:pPr algn="l"/>
            <a:r>
              <a:rPr lang="en-GB" altLang="en-US" dirty="0">
                <a:solidFill>
                  <a:srgbClr val="B5BE0E"/>
                </a:solidFill>
                <a:cs typeface="Calibri"/>
              </a:rPr>
              <a:t>Applications 09:00 (BST) 8th September – 22nd September 2021 (12:00 midday BST)</a:t>
            </a:r>
          </a:p>
          <a:p>
            <a:pPr algn="l"/>
            <a:endParaRPr lang="en-GB" altLang="en-US" sz="1300" dirty="0">
              <a:solidFill>
                <a:srgbClr val="B5BE0E"/>
              </a:solidFill>
            </a:endParaRPr>
          </a:p>
          <a:p>
            <a:pPr algn="l"/>
            <a:r>
              <a:rPr lang="en-GB" altLang="en-US" sz="3000" dirty="0">
                <a:solidFill>
                  <a:srgbClr val="003087"/>
                </a:solidFill>
              </a:rPr>
              <a:t>No late applications considered under any circumstances</a:t>
            </a:r>
            <a:endParaRPr lang="en-GB" altLang="en-US" sz="3000" dirty="0">
              <a:solidFill>
                <a:srgbClr val="003087"/>
              </a:solidFill>
              <a:cs typeface="Calibri"/>
            </a:endParaRPr>
          </a:p>
          <a:p>
            <a:pPr algn="l"/>
            <a:endParaRPr lang="en-GB" altLang="en-US" sz="3000" dirty="0">
              <a:solidFill>
                <a:srgbClr val="003087"/>
              </a:solidFill>
            </a:endParaRP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443" y="5639919"/>
            <a:ext cx="2372877" cy="1113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E526CA-2B94-4AF7-8320-7C4885DB8B0C}"/>
              </a:ext>
            </a:extLst>
          </p:cNvPr>
          <p:cNvSpPr txBox="1"/>
          <p:nvPr/>
        </p:nvSpPr>
        <p:spPr>
          <a:xfrm>
            <a:off x="609600" y="6338047"/>
            <a:ext cx="56656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003087"/>
                </a:solidFill>
              </a:rPr>
              <a:t>All dates / times listed are local UK time (BST/GMT)</a:t>
            </a:r>
          </a:p>
        </p:txBody>
      </p:sp>
    </p:spTree>
    <p:extLst>
      <p:ext uri="{BB962C8B-B14F-4D97-AF65-F5344CB8AC3E}">
        <p14:creationId xmlns:p14="http://schemas.microsoft.com/office/powerpoint/2010/main" val="376198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64" y="123262"/>
            <a:ext cx="8156345" cy="613586"/>
          </a:xfrm>
          <a:noFill/>
        </p:spPr>
        <p:txBody>
          <a:bodyPr>
            <a:normAutofit fontScale="90000"/>
          </a:bodyPr>
          <a:lstStyle/>
          <a:p>
            <a:pPr algn="l"/>
            <a:r>
              <a:rPr lang="en-GB" sz="6000">
                <a:solidFill>
                  <a:srgbClr val="003087"/>
                </a:solidFill>
                <a:latin typeface="Arial"/>
                <a:cs typeface="Arial"/>
              </a:rPr>
              <a:t>Eligibility Applicants:</a:t>
            </a:r>
            <a:endParaRPr lang="en-GB" sz="60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187" y="947724"/>
            <a:ext cx="8156345" cy="4741682"/>
          </a:xfrm>
        </p:spPr>
        <p:txBody>
          <a:bodyPr vert="horz" lIns="91440" tIns="45720" rIns="91440" bIns="45720" rtlCol="0" anchor="t">
            <a:normAutofit/>
          </a:bodyPr>
          <a:lstStyle/>
          <a:p>
            <a:pPr algn="l"/>
            <a:r>
              <a:rPr lang="en-GB" altLang="en-US" sz="3000">
                <a:solidFill>
                  <a:srgbClr val="003087"/>
                </a:solidFill>
              </a:rPr>
              <a:t>Important Information for PLAB</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318" y="70484"/>
            <a:ext cx="1420428" cy="6663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8EDCEB78-A1FD-4ACE-9487-740AD10130B5}"/>
              </a:ext>
            </a:extLst>
          </p:cNvPr>
          <p:cNvGraphicFramePr>
            <a:graphicFrameLocks noGrp="1"/>
          </p:cNvGraphicFramePr>
          <p:nvPr>
            <p:extLst>
              <p:ext uri="{D42A27DB-BD31-4B8C-83A1-F6EECF244321}">
                <p14:modId xmlns:p14="http://schemas.microsoft.com/office/powerpoint/2010/main" val="2590260412"/>
              </p:ext>
            </p:extLst>
          </p:nvPr>
        </p:nvGraphicFramePr>
        <p:xfrm>
          <a:off x="203187" y="1556228"/>
          <a:ext cx="8737626" cy="4621581"/>
        </p:xfrm>
        <a:graphic>
          <a:graphicData uri="http://schemas.openxmlformats.org/drawingml/2006/table">
            <a:tbl>
              <a:tblPr firstRow="1" firstCol="1" bandRow="1">
                <a:tableStyleId>{5C22544A-7EE6-4342-B048-85BDC9FD1C3A}</a:tableStyleId>
              </a:tblPr>
              <a:tblGrid>
                <a:gridCol w="2031654">
                  <a:extLst>
                    <a:ext uri="{9D8B030D-6E8A-4147-A177-3AD203B41FA5}">
                      <a16:colId xmlns:a16="http://schemas.microsoft.com/office/drawing/2014/main" val="3554752089"/>
                    </a:ext>
                  </a:extLst>
                </a:gridCol>
                <a:gridCol w="6705972">
                  <a:extLst>
                    <a:ext uri="{9D8B030D-6E8A-4147-A177-3AD203B41FA5}">
                      <a16:colId xmlns:a16="http://schemas.microsoft.com/office/drawing/2014/main" val="3535321085"/>
                    </a:ext>
                  </a:extLst>
                </a:gridCol>
              </a:tblGrid>
              <a:tr h="345616">
                <a:tc>
                  <a:txBody>
                    <a:bodyPr/>
                    <a:lstStyle/>
                    <a:p>
                      <a:pPr>
                        <a:spcAft>
                          <a:spcPts val="1500"/>
                        </a:spcAft>
                      </a:pPr>
                      <a:r>
                        <a:rPr lang="en-GB" sz="1600">
                          <a:effectLst/>
                        </a:rPr>
                        <a:t>Date</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Action</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2819933191"/>
                  </a:ext>
                </a:extLst>
              </a:tr>
              <a:tr h="769207">
                <a:tc>
                  <a:txBody>
                    <a:bodyPr/>
                    <a:lstStyle/>
                    <a:p>
                      <a:pPr>
                        <a:spcAft>
                          <a:spcPts val="1500"/>
                        </a:spcAft>
                      </a:pPr>
                      <a:r>
                        <a:rPr lang="en-GB" sz="1600">
                          <a:effectLst/>
                        </a:rPr>
                        <a:t>From 14</a:t>
                      </a:r>
                      <a:r>
                        <a:rPr lang="en-GB" sz="1600" baseline="30000">
                          <a:effectLst/>
                        </a:rPr>
                        <a:t>th</a:t>
                      </a:r>
                      <a:r>
                        <a:rPr lang="en-GB" sz="1600">
                          <a:effectLst/>
                        </a:rPr>
                        <a:t> July 2021</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Applicants should begin booking PLAB 1 seat with GMC after applying on Oriel (use your email confirmation from Oriel that you have submitted your application)</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1685127983"/>
                  </a:ext>
                </a:extLst>
              </a:tr>
              <a:tr h="512804">
                <a:tc>
                  <a:txBody>
                    <a:bodyPr/>
                    <a:lstStyle/>
                    <a:p>
                      <a:pPr>
                        <a:spcAft>
                          <a:spcPts val="1500"/>
                        </a:spcAft>
                      </a:pPr>
                      <a:r>
                        <a:rPr lang="en-GB" sz="1600">
                          <a:effectLst/>
                        </a:rPr>
                        <a:t>31</a:t>
                      </a:r>
                      <a:r>
                        <a:rPr lang="en-GB" sz="1600" baseline="30000">
                          <a:effectLst/>
                        </a:rPr>
                        <a:t>st</a:t>
                      </a:r>
                      <a:r>
                        <a:rPr lang="en-GB" sz="1600">
                          <a:effectLst/>
                        </a:rPr>
                        <a:t> August 2021</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Applicants must have already requested/booked PLAB 1 seat and send booking confirmation to UKFPO</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2828806382"/>
                  </a:ext>
                </a:extLst>
              </a:tr>
              <a:tr h="421881">
                <a:tc>
                  <a:txBody>
                    <a:bodyPr/>
                    <a:lstStyle/>
                    <a:p>
                      <a:pPr>
                        <a:spcAft>
                          <a:spcPts val="1500"/>
                        </a:spcAft>
                      </a:pPr>
                      <a:r>
                        <a:rPr lang="en-GB" sz="1600">
                          <a:effectLst/>
                        </a:rPr>
                        <a:t>5</a:t>
                      </a:r>
                      <a:r>
                        <a:rPr lang="en-GB" sz="1600" baseline="30000">
                          <a:effectLst/>
                        </a:rPr>
                        <a:t>th</a:t>
                      </a:r>
                      <a:r>
                        <a:rPr lang="en-GB" sz="1600">
                          <a:effectLst/>
                        </a:rPr>
                        <a:t> October 2021</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Deadline to qualify from medical school</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1856239528"/>
                  </a:ext>
                </a:extLst>
              </a:tr>
              <a:tr h="332635">
                <a:tc>
                  <a:txBody>
                    <a:bodyPr/>
                    <a:lstStyle/>
                    <a:p>
                      <a:pPr>
                        <a:spcAft>
                          <a:spcPts val="1500"/>
                        </a:spcAft>
                      </a:pPr>
                      <a:r>
                        <a:rPr lang="en-GB" sz="1600">
                          <a:effectLst/>
                        </a:rPr>
                        <a:t>4</a:t>
                      </a:r>
                      <a:r>
                        <a:rPr lang="en-GB" sz="1600" baseline="30000">
                          <a:effectLst/>
                        </a:rPr>
                        <a:t>th</a:t>
                      </a:r>
                      <a:r>
                        <a:rPr lang="en-GB" sz="1600">
                          <a:effectLst/>
                        </a:rPr>
                        <a:t> November 2021</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Latest examination date for PLAB 1</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3354597029"/>
                  </a:ext>
                </a:extLst>
              </a:tr>
              <a:tr h="512804">
                <a:tc>
                  <a:txBody>
                    <a:bodyPr/>
                    <a:lstStyle/>
                    <a:p>
                      <a:pPr>
                        <a:spcAft>
                          <a:spcPts val="1500"/>
                        </a:spcAft>
                      </a:pPr>
                      <a:r>
                        <a:rPr lang="en-GB" sz="1600">
                          <a:effectLst/>
                        </a:rPr>
                        <a:t>From 16</a:t>
                      </a:r>
                      <a:r>
                        <a:rPr lang="en-GB" sz="1600" baseline="30000">
                          <a:effectLst/>
                        </a:rPr>
                        <a:t>th</a:t>
                      </a:r>
                      <a:r>
                        <a:rPr lang="en-GB" sz="1600">
                          <a:effectLst/>
                        </a:rPr>
                        <a:t> December 2021</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PLAB 1 fails will be withdrawn from the application process (there are no exceptions)</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3292969020"/>
                  </a:ext>
                </a:extLst>
              </a:tr>
              <a:tr h="512804">
                <a:tc>
                  <a:txBody>
                    <a:bodyPr/>
                    <a:lstStyle/>
                    <a:p>
                      <a:pPr>
                        <a:spcAft>
                          <a:spcPts val="1500"/>
                        </a:spcAft>
                      </a:pPr>
                      <a:r>
                        <a:rPr lang="en-GB" sz="1600">
                          <a:effectLst/>
                        </a:rPr>
                        <a:t>5</a:t>
                      </a:r>
                      <a:r>
                        <a:rPr lang="en-GB" sz="1600" baseline="30000">
                          <a:effectLst/>
                        </a:rPr>
                        <a:t>th</a:t>
                      </a:r>
                      <a:r>
                        <a:rPr lang="en-GB" sz="1600">
                          <a:effectLst/>
                        </a:rPr>
                        <a:t> April 2022</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Applicants must have already requested/booked PLAB 2 seat and send booking confirmation to UKFPO</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2606982158"/>
                  </a:ext>
                </a:extLst>
              </a:tr>
              <a:tr h="353745">
                <a:tc>
                  <a:txBody>
                    <a:bodyPr/>
                    <a:lstStyle/>
                    <a:p>
                      <a:pPr>
                        <a:spcAft>
                          <a:spcPts val="1500"/>
                        </a:spcAft>
                      </a:pPr>
                      <a:r>
                        <a:rPr lang="en-GB" sz="1600">
                          <a:effectLst/>
                        </a:rPr>
                        <a:t>31</a:t>
                      </a:r>
                      <a:r>
                        <a:rPr lang="en-GB" sz="1600" baseline="30000">
                          <a:effectLst/>
                        </a:rPr>
                        <a:t>st</a:t>
                      </a:r>
                      <a:r>
                        <a:rPr lang="en-GB" sz="1600">
                          <a:effectLst/>
                        </a:rPr>
                        <a:t> May 2022</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Latest examination date for PLAB 2</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4187033693"/>
                  </a:ext>
                </a:extLst>
              </a:tr>
              <a:tr h="603682">
                <a:tc>
                  <a:txBody>
                    <a:bodyPr/>
                    <a:lstStyle/>
                    <a:p>
                      <a:pPr>
                        <a:spcAft>
                          <a:spcPts val="1500"/>
                        </a:spcAft>
                      </a:pPr>
                      <a:r>
                        <a:rPr lang="en-GB" sz="1400" u="none">
                          <a:solidFill>
                            <a:schemeClr val="bg1"/>
                          </a:solidFill>
                          <a:effectLst/>
                          <a:latin typeface="Arial" panose="020B0604020202020204" pitchFamily="34" charset="0"/>
                          <a:ea typeface="MS PGothic" panose="020B0600070205080204" pitchFamily="34" charset="-128"/>
                          <a:cs typeface="Arial" panose="020B0604020202020204" pitchFamily="34" charset="0"/>
                        </a:rPr>
                        <a:t>From June 2022</a:t>
                      </a:r>
                    </a:p>
                  </a:txBody>
                  <a:tcPr marL="68580" marR="68580" marT="0" marB="0"/>
                </a:tc>
                <a:tc>
                  <a:txBody>
                    <a:bodyPr/>
                    <a:lstStyle/>
                    <a:p>
                      <a:pPr>
                        <a:spcAft>
                          <a:spcPts val="1500"/>
                        </a:spcAft>
                      </a:pPr>
                      <a:r>
                        <a:rPr lang="en-GB" sz="1800" b="0" i="0" u="none" kern="1200">
                          <a:solidFill>
                            <a:schemeClr val="tx1"/>
                          </a:solidFill>
                          <a:effectLst/>
                          <a:latin typeface="+mn-lt"/>
                          <a:ea typeface="+mn-ea"/>
                          <a:cs typeface="+mn-cs"/>
                        </a:rPr>
                        <a:t>PLAB 2 fails will be withdrawn from the application process (no exemptions permitted)*</a:t>
                      </a:r>
                      <a:endParaRPr lang="en-GB" sz="1400" u="none">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3213770526"/>
                  </a:ext>
                </a:extLst>
              </a:tr>
              <a:tr h="256403">
                <a:tc>
                  <a:txBody>
                    <a:bodyPr/>
                    <a:lstStyle/>
                    <a:p>
                      <a:pPr>
                        <a:spcAft>
                          <a:spcPts val="1500"/>
                        </a:spcAft>
                      </a:pPr>
                      <a:r>
                        <a:rPr lang="en-GB" sz="1600">
                          <a:effectLst/>
                        </a:rPr>
                        <a:t>7</a:t>
                      </a:r>
                      <a:r>
                        <a:rPr lang="en-GB" sz="1600" baseline="30000">
                          <a:effectLst/>
                        </a:rPr>
                        <a:t>th</a:t>
                      </a:r>
                      <a:r>
                        <a:rPr lang="en-GB" sz="1600">
                          <a:effectLst/>
                        </a:rPr>
                        <a:t> July 2022</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tc>
                  <a:txBody>
                    <a:bodyPr/>
                    <a:lstStyle/>
                    <a:p>
                      <a:pPr>
                        <a:spcAft>
                          <a:spcPts val="1500"/>
                        </a:spcAft>
                      </a:pPr>
                      <a:r>
                        <a:rPr lang="en-GB" sz="1600">
                          <a:effectLst/>
                        </a:rPr>
                        <a:t>Latest date to submit application for registration with GMC</a:t>
                      </a:r>
                      <a:endPar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tc>
                <a:extLst>
                  <a:ext uri="{0D108BD9-81ED-4DB2-BD59-A6C34878D82A}">
                    <a16:rowId xmlns:a16="http://schemas.microsoft.com/office/drawing/2014/main" val="4286313751"/>
                  </a:ext>
                </a:extLst>
              </a:tr>
            </a:tbl>
          </a:graphicData>
        </a:graphic>
      </p:graphicFrame>
      <p:sp>
        <p:nvSpPr>
          <p:cNvPr id="5" name="TextBox 4">
            <a:extLst>
              <a:ext uri="{FF2B5EF4-FFF2-40B4-BE49-F238E27FC236}">
                <a16:creationId xmlns:a16="http://schemas.microsoft.com/office/drawing/2014/main" id="{0D9E74C9-04BD-4F0F-8C25-9F810233607C}"/>
              </a:ext>
            </a:extLst>
          </p:cNvPr>
          <p:cNvSpPr txBox="1"/>
          <p:nvPr/>
        </p:nvSpPr>
        <p:spPr>
          <a:xfrm>
            <a:off x="186493" y="6483460"/>
            <a:ext cx="8754320" cy="261610"/>
          </a:xfrm>
          <a:prstGeom prst="rect">
            <a:avLst/>
          </a:prstGeom>
          <a:noFill/>
        </p:spPr>
        <p:txBody>
          <a:bodyPr wrap="none" rtlCol="0">
            <a:spAutoFit/>
          </a:bodyPr>
          <a:lstStyle/>
          <a:p>
            <a:r>
              <a:rPr lang="en-GB" sz="1100">
                <a:solidFill>
                  <a:srgbClr val="003087"/>
                </a:solidFill>
                <a:latin typeface="Arial" panose="020B0604020202020204" pitchFamily="34" charset="0"/>
                <a:cs typeface="Arial" panose="020B0604020202020204" pitchFamily="34" charset="0"/>
              </a:rPr>
              <a:t>*Exemptions are not permitted. The onus is on the applicants to ensure they meet the deadlines stated. Registration cannot be achieved.*</a:t>
            </a:r>
          </a:p>
        </p:txBody>
      </p:sp>
    </p:spTree>
    <p:extLst>
      <p:ext uri="{BB962C8B-B14F-4D97-AF65-F5344CB8AC3E}">
        <p14:creationId xmlns:p14="http://schemas.microsoft.com/office/powerpoint/2010/main" val="36516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64" y="123261"/>
            <a:ext cx="8156345" cy="1113759"/>
          </a:xfrm>
          <a:noFill/>
        </p:spPr>
        <p:txBody>
          <a:bodyPr>
            <a:normAutofit/>
          </a:bodyPr>
          <a:lstStyle/>
          <a:p>
            <a:pPr algn="l"/>
            <a:r>
              <a:rPr lang="en-GB" sz="6000">
                <a:solidFill>
                  <a:srgbClr val="003087"/>
                </a:solidFill>
                <a:latin typeface="Arial"/>
                <a:cs typeface="Arial"/>
              </a:rPr>
              <a:t>Eligibility Applicants:</a:t>
            </a:r>
            <a:endParaRPr lang="en-GB" sz="60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91964" y="1275535"/>
            <a:ext cx="8156345" cy="4741682"/>
          </a:xfrm>
        </p:spPr>
        <p:txBody>
          <a:bodyPr vert="horz" lIns="91440" tIns="45720" rIns="91440" bIns="45720" rtlCol="0" anchor="t">
            <a:normAutofit/>
          </a:bodyPr>
          <a:lstStyle/>
          <a:p>
            <a:pPr algn="l"/>
            <a:r>
              <a:rPr lang="en-GB" altLang="en-US" sz="3000">
                <a:solidFill>
                  <a:srgbClr val="003087"/>
                </a:solidFill>
              </a:rPr>
              <a:t>Important Information for Clinical Assessment (CA):</a:t>
            </a:r>
          </a:p>
        </p:txBody>
      </p:sp>
      <p:pic>
        <p:nvPicPr>
          <p:cNvPr id="1026" name="Picture 2" descr="S:\Comms\Policy and programmes comms\Programmes\UKFPO\Branding\UKFPO NEW logo V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013" y="5983398"/>
            <a:ext cx="1864311" cy="8746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0ADB7E-AA9A-4134-AD9F-E43D617B467C}"/>
              </a:ext>
            </a:extLst>
          </p:cNvPr>
          <p:cNvSpPr txBox="1"/>
          <p:nvPr/>
        </p:nvSpPr>
        <p:spPr>
          <a:xfrm>
            <a:off x="291964" y="2085414"/>
            <a:ext cx="868336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Applicants who qualified from medical school on or before 3</a:t>
            </a:r>
            <a:r>
              <a:rPr lang="en-GB" baseline="30000">
                <a:ea typeface="+mn-lt"/>
                <a:cs typeface="+mn-lt"/>
              </a:rPr>
              <a:t>rd</a:t>
            </a:r>
            <a:r>
              <a:rPr lang="en-GB">
                <a:ea typeface="+mn-lt"/>
                <a:cs typeface="+mn-lt"/>
              </a:rPr>
              <a:t> August 2020 must undertake an assessment of their clinical skills in the UK prior to being granted full eligibility. </a:t>
            </a:r>
          </a:p>
          <a:p>
            <a:endParaRPr lang="en-GB">
              <a:ea typeface="+mn-lt"/>
              <a:cs typeface="+mn-lt"/>
            </a:endParaRPr>
          </a:p>
          <a:p>
            <a:r>
              <a:rPr lang="en-GB">
                <a:ea typeface="+mn-lt"/>
                <a:cs typeface="+mn-lt"/>
              </a:rPr>
              <a:t>The primary purpose of this assessment is to determine suitability to start the foundation programme. The assessments will be undertaken by Manchester University NHS Foundation Trust. Candidates will sit a set of 16-station Objective Structured Clinical Examinations (OSCEs) in approximately four hours.</a:t>
            </a:r>
          </a:p>
          <a:p>
            <a:pPr algn="l"/>
            <a:endParaRPr lang="en-GB">
              <a:cs typeface="Calibri"/>
            </a:endParaRPr>
          </a:p>
          <a:p>
            <a:r>
              <a:rPr lang="en-GB" b="1" u="sng">
                <a:solidFill>
                  <a:srgbClr val="003087"/>
                </a:solidFill>
                <a:cs typeface="Calibri"/>
              </a:rPr>
              <a:t>DATES for the CA</a:t>
            </a:r>
            <a:r>
              <a:rPr lang="en-GB">
                <a:solidFill>
                  <a:srgbClr val="003087"/>
                </a:solidFill>
                <a:cs typeface="Calibri"/>
              </a:rPr>
              <a:t>: </a:t>
            </a:r>
          </a:p>
          <a:p>
            <a:r>
              <a:rPr lang="en-GB">
                <a:solidFill>
                  <a:srgbClr val="003087"/>
                </a:solidFill>
                <a:ea typeface="+mn-lt"/>
                <a:cs typeface="+mn-lt"/>
              </a:rPr>
              <a:t>27</a:t>
            </a:r>
            <a:r>
              <a:rPr lang="en-GB" baseline="30000">
                <a:solidFill>
                  <a:srgbClr val="003087"/>
                </a:solidFill>
                <a:ea typeface="+mn-lt"/>
                <a:cs typeface="+mn-lt"/>
              </a:rPr>
              <a:t>th </a:t>
            </a:r>
            <a:r>
              <a:rPr lang="en-GB">
                <a:solidFill>
                  <a:srgbClr val="003087"/>
                </a:solidFill>
                <a:ea typeface="+mn-lt"/>
                <a:cs typeface="+mn-lt"/>
              </a:rPr>
              <a:t>-29</a:t>
            </a:r>
            <a:r>
              <a:rPr lang="en-GB" baseline="30000">
                <a:solidFill>
                  <a:srgbClr val="003087"/>
                </a:solidFill>
                <a:ea typeface="+mn-lt"/>
                <a:cs typeface="+mn-lt"/>
              </a:rPr>
              <a:t>th</a:t>
            </a:r>
            <a:r>
              <a:rPr lang="en-GB">
                <a:solidFill>
                  <a:srgbClr val="003087"/>
                </a:solidFill>
                <a:ea typeface="+mn-lt"/>
                <a:cs typeface="+mn-lt"/>
              </a:rPr>
              <a:t> October and 1</a:t>
            </a:r>
            <a:r>
              <a:rPr lang="en-GB" baseline="30000">
                <a:solidFill>
                  <a:srgbClr val="003087"/>
                </a:solidFill>
                <a:ea typeface="+mn-lt"/>
                <a:cs typeface="+mn-lt"/>
              </a:rPr>
              <a:t>st</a:t>
            </a:r>
            <a:r>
              <a:rPr lang="en-GB">
                <a:solidFill>
                  <a:srgbClr val="003087"/>
                </a:solidFill>
                <a:ea typeface="+mn-lt"/>
                <a:cs typeface="+mn-lt"/>
              </a:rPr>
              <a:t> – 2</a:t>
            </a:r>
            <a:r>
              <a:rPr lang="en-GB" baseline="30000">
                <a:solidFill>
                  <a:srgbClr val="003087"/>
                </a:solidFill>
                <a:ea typeface="+mn-lt"/>
                <a:cs typeface="+mn-lt"/>
              </a:rPr>
              <a:t>nd</a:t>
            </a:r>
            <a:r>
              <a:rPr lang="en-GB">
                <a:solidFill>
                  <a:srgbClr val="003087"/>
                </a:solidFill>
                <a:ea typeface="+mn-lt"/>
                <a:cs typeface="+mn-lt"/>
              </a:rPr>
              <a:t> November 2021</a:t>
            </a:r>
          </a:p>
          <a:p>
            <a:endParaRPr lang="en-GB">
              <a:solidFill>
                <a:srgbClr val="003087"/>
              </a:solidFill>
              <a:ea typeface="+mn-lt"/>
              <a:cs typeface="+mn-lt"/>
            </a:endParaRPr>
          </a:p>
          <a:p>
            <a:r>
              <a:rPr lang="en-GB">
                <a:solidFill>
                  <a:srgbClr val="003087"/>
                </a:solidFill>
                <a:ea typeface="+mn-lt"/>
                <a:cs typeface="+mn-lt"/>
              </a:rPr>
              <a:t>3</a:t>
            </a:r>
            <a:r>
              <a:rPr lang="en-GB" baseline="30000">
                <a:solidFill>
                  <a:srgbClr val="003087"/>
                </a:solidFill>
                <a:ea typeface="+mn-lt"/>
                <a:cs typeface="+mn-lt"/>
              </a:rPr>
              <a:t>rd</a:t>
            </a:r>
            <a:r>
              <a:rPr lang="en-GB">
                <a:solidFill>
                  <a:srgbClr val="003087"/>
                </a:solidFill>
                <a:ea typeface="+mn-lt"/>
                <a:cs typeface="+mn-lt"/>
              </a:rPr>
              <a:t> September 2021 – deadline to pay full £850 non-refundable to undertake the CA</a:t>
            </a:r>
          </a:p>
          <a:p>
            <a:endParaRPr lang="en-GB">
              <a:solidFill>
                <a:srgbClr val="003087"/>
              </a:solidFill>
              <a:ea typeface="+mn-lt"/>
              <a:cs typeface="+mn-lt"/>
            </a:endParaRPr>
          </a:p>
          <a:p>
            <a:r>
              <a:rPr lang="en-GB">
                <a:solidFill>
                  <a:srgbClr val="003087"/>
                </a:solidFill>
                <a:ea typeface="+mn-lt"/>
                <a:cs typeface="+mn-lt"/>
              </a:rPr>
              <a:t>Further information on the National Clinical Assessment (NCA/CA) can be found in the Eligibility Guidance.</a:t>
            </a:r>
            <a:endParaRPr lang="en-GB">
              <a:solidFill>
                <a:srgbClr val="003087"/>
              </a:solidFill>
            </a:endParaRPr>
          </a:p>
        </p:txBody>
      </p:sp>
    </p:spTree>
    <p:extLst>
      <p:ext uri="{BB962C8B-B14F-4D97-AF65-F5344CB8AC3E}">
        <p14:creationId xmlns:p14="http://schemas.microsoft.com/office/powerpoint/2010/main" val="1016702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BB70F1A188564E8BA95F75F15EAD9E" ma:contentTypeVersion="20" ma:contentTypeDescription="Create a new document." ma:contentTypeScope="" ma:versionID="e1fcf3c9788046d5f455c5c926677229">
  <xsd:schema xmlns:xsd="http://www.w3.org/2001/XMLSchema" xmlns:xs="http://www.w3.org/2001/XMLSchema" xmlns:p="http://schemas.microsoft.com/office/2006/metadata/properties" xmlns:ns1="http://schemas.microsoft.com/sharepoint/v3" xmlns:ns2="9081dee2-2c4d-4e1e-816c-f349aafad331" xmlns:ns3="40e37b46-b04b-4700-9262-0426114df0e1" targetNamespace="http://schemas.microsoft.com/office/2006/metadata/properties" ma:root="true" ma:fieldsID="436cd81520c6454ba022b51b17be2c56" ns1:_="" ns2:_="" ns3:_="">
    <xsd:import namespace="http://schemas.microsoft.com/sharepoint/v3"/>
    <xsd:import namespace="9081dee2-2c4d-4e1e-816c-f349aafad331"/>
    <xsd:import namespace="40e37b46-b04b-4700-9262-0426114df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81dee2-2c4d-4e1e-816c-f349aafad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37b46-b04b-4700-9262-0426114df0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71130ca7-ddcc-4f57-83aa-d0bcf9e69b7d}" ma:internalName="TaxCatchAll" ma:showField="CatchAllData" ma:web="40e37b46-b04b-4700-9262-0426114df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_ip_UnifiedCompliancePolicyUIAction xmlns="http://schemas.microsoft.com/sharepoint/v3" xsi:nil="true"/>
    <_Flow_SignoffStatus xmlns="9081dee2-2c4d-4e1e-816c-f349aafad331" xsi:nil="true"/>
    <_ip_UnifiedCompliancePolicyProperties xmlns="http://schemas.microsoft.com/sharepoint/v3" xsi:nil="true"/>
    <lcf76f155ced4ddcb4097134ff3c332f xmlns="9081dee2-2c4d-4e1e-816c-f349aafad331">
      <Terms xmlns="http://schemas.microsoft.com/office/infopath/2007/PartnerControls"/>
    </lcf76f155ced4ddcb4097134ff3c332f>
    <TaxCatchAll xmlns="40e37b46-b04b-4700-9262-0426114df0e1" xsi:nil="true"/>
  </documentManagement>
</p:properties>
</file>

<file path=customXml/itemProps1.xml><?xml version="1.0" encoding="utf-8"?>
<ds:datastoreItem xmlns:ds="http://schemas.openxmlformats.org/officeDocument/2006/customXml" ds:itemID="{2222C3A0-ACF5-459B-A4BB-CED8621B855B}">
  <ds:schemaRefs>
    <ds:schemaRef ds:uri="http://schemas.microsoft.com/sharepoint/v3/contenttype/forms"/>
  </ds:schemaRefs>
</ds:datastoreItem>
</file>

<file path=customXml/itemProps2.xml><?xml version="1.0" encoding="utf-8"?>
<ds:datastoreItem xmlns:ds="http://schemas.openxmlformats.org/officeDocument/2006/customXml" ds:itemID="{0CB60339-78E7-40B9-A1B6-FC913AEF5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81dee2-2c4d-4e1e-816c-f349aafad331"/>
    <ds:schemaRef ds:uri="40e37b46-b04b-4700-9262-0426114df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DC436-673D-49D6-9356-60512274A6CA}">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www.w3.org/XML/1998/namespace"/>
    <ds:schemaRef ds:uri="40e37b46-b04b-4700-9262-0426114df0e1"/>
    <ds:schemaRef ds:uri="http://schemas.microsoft.com/sharepoint/v3"/>
    <ds:schemaRef ds:uri="http://schemas.microsoft.com/office/infopath/2007/PartnerControls"/>
    <ds:schemaRef ds:uri="9081dee2-2c4d-4e1e-816c-f349aafad33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448</TotalTime>
  <Words>3556</Words>
  <Application>Microsoft Office PowerPoint</Application>
  <PresentationFormat>On-screen Show (4:3)</PresentationFormat>
  <Paragraphs>340</Paragraphs>
  <Slides>30</Slides>
  <Notes>18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Office Theme</vt:lpstr>
      <vt:lpstr>Foundation Recruitment Overview</vt:lpstr>
      <vt:lpstr>PowerPoint Presentation</vt:lpstr>
      <vt:lpstr>PowerPoint Presentation</vt:lpstr>
      <vt:lpstr>Nominations and Registration</vt:lpstr>
      <vt:lpstr>PowerPoint Presentation</vt:lpstr>
      <vt:lpstr>Useful Information</vt:lpstr>
      <vt:lpstr>Dates</vt:lpstr>
      <vt:lpstr>Eligibility Applicants:</vt:lpstr>
      <vt:lpstr>Eligibility Applicants:</vt:lpstr>
      <vt:lpstr> Eligibility Applicants: English Language </vt:lpstr>
      <vt:lpstr>PowerPoint Presentation</vt:lpstr>
      <vt:lpstr>New for 2022</vt:lpstr>
      <vt:lpstr>Applications</vt:lpstr>
      <vt:lpstr>National Timeline</vt:lpstr>
      <vt:lpstr>PowerPoint Presentation</vt:lpstr>
      <vt:lpstr>PowerPoint Presentation</vt:lpstr>
      <vt:lpstr>PowerPoint Presentation</vt:lpstr>
      <vt:lpstr>Important: Delayed Degrees/Publications and Claiming Points</vt:lpstr>
      <vt:lpstr>Important: Delayed Degrees/Publications and Claiming Points</vt:lpstr>
      <vt:lpstr>Linked Applications</vt:lpstr>
      <vt:lpstr>PowerPoint Presentation</vt:lpstr>
      <vt:lpstr>Preferencing</vt:lpstr>
      <vt:lpstr>Offers / Allocations</vt:lpstr>
      <vt:lpstr>Offers / Allocations</vt:lpstr>
      <vt:lpstr>Match to Group/Programme</vt:lpstr>
      <vt:lpstr>Primary List / Reserve List</vt:lpstr>
      <vt:lpstr>PowerPoint Presentation</vt:lpstr>
      <vt:lpstr>PowerPoint Presentation</vt:lpstr>
      <vt:lpstr>PowerPoint Presentation</vt:lpstr>
      <vt:lpstr>PowerPoint Presentation</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here</dc:title>
  <dc:creator>Lydia Taylor</dc:creator>
  <cp:lastModifiedBy>Laci Samuel</cp:lastModifiedBy>
  <cp:revision>2</cp:revision>
  <dcterms:created xsi:type="dcterms:W3CDTF">2017-07-26T13:14:57Z</dcterms:created>
  <dcterms:modified xsi:type="dcterms:W3CDTF">2024-04-16T10:33:01Z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0x010100E5BB70F1A188564E8BA95F75F15EAD9E</vt:lpwstr>
  </property>
  <property fmtid="{D5CDD505-2E9C-101B-9397-08002B2CF9AE}" pid="3" name="Modified By">
    <vt:lpwstr>i:0#.f|membership|charlotte.dainter@foundationprogramme.nhs.uk</vt:lpwstr>
  </property>
  <property fmtid="{D5CDD505-2E9C-101B-9397-08002B2CF9AE}" pid="4" name="Created By">
    <vt:lpwstr>i:0#.f|membership|charlotte.dainter@foundationprogramme.nhs.uk</vt:lpwstr>
  </property>
  <property fmtid="{D5CDD505-2E9C-101B-9397-08002B2CF9AE}" pid="5" name="FileLeafRef">
    <vt:lpwstr>Useful Tips for Applicants.pptx</vt:lpwstr>
  </property>
</Properties>
</file>